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03" r:id="rId2"/>
    <p:sldId id="531" r:id="rId3"/>
    <p:sldId id="406" r:id="rId4"/>
    <p:sldId id="538" r:id="rId5"/>
    <p:sldId id="456" r:id="rId6"/>
    <p:sldId id="510" r:id="rId7"/>
    <p:sldId id="457" r:id="rId8"/>
    <p:sldId id="401" r:id="rId9"/>
    <p:sldId id="511" r:id="rId10"/>
    <p:sldId id="550" r:id="rId11"/>
    <p:sldId id="551" r:id="rId12"/>
    <p:sldId id="419" r:id="rId13"/>
    <p:sldId id="412" r:id="rId14"/>
    <p:sldId id="544" r:id="rId15"/>
    <p:sldId id="545" r:id="rId16"/>
    <p:sldId id="546" r:id="rId17"/>
    <p:sldId id="547" r:id="rId18"/>
    <p:sldId id="548" r:id="rId19"/>
    <p:sldId id="549" r:id="rId20"/>
    <p:sldId id="395" r:id="rId21"/>
    <p:sldId id="409" r:id="rId22"/>
    <p:sldId id="410" r:id="rId23"/>
    <p:sldId id="508" r:id="rId24"/>
    <p:sldId id="552" r:id="rId25"/>
    <p:sldId id="539" r:id="rId26"/>
    <p:sldId id="540" r:id="rId27"/>
    <p:sldId id="541" r:id="rId28"/>
    <p:sldId id="542" r:id="rId29"/>
    <p:sldId id="543" r:id="rId30"/>
    <p:sldId id="411" r:id="rId31"/>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CB0CBAB6-37FC-46A1-B341-82563AE6E960}">
          <p14:sldIdLst>
            <p14:sldId id="403"/>
            <p14:sldId id="531"/>
            <p14:sldId id="406"/>
            <p14:sldId id="538"/>
            <p14:sldId id="456"/>
            <p14:sldId id="510"/>
            <p14:sldId id="457"/>
            <p14:sldId id="401"/>
            <p14:sldId id="511"/>
            <p14:sldId id="550"/>
            <p14:sldId id="551"/>
            <p14:sldId id="419"/>
            <p14:sldId id="412"/>
            <p14:sldId id="544"/>
            <p14:sldId id="545"/>
            <p14:sldId id="546"/>
            <p14:sldId id="547"/>
            <p14:sldId id="548"/>
            <p14:sldId id="549"/>
            <p14:sldId id="395"/>
            <p14:sldId id="409"/>
            <p14:sldId id="410"/>
            <p14:sldId id="508"/>
            <p14:sldId id="552"/>
            <p14:sldId id="539"/>
            <p14:sldId id="540"/>
            <p14:sldId id="541"/>
            <p14:sldId id="542"/>
            <p14:sldId id="543"/>
            <p14:sldId id="4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5050"/>
    <a:srgbClr val="FFFF99"/>
    <a:srgbClr val="CC66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0334" autoAdjust="0"/>
  </p:normalViewPr>
  <p:slideViewPr>
    <p:cSldViewPr>
      <p:cViewPr varScale="1">
        <p:scale>
          <a:sx n="41" d="100"/>
          <a:sy n="41" d="100"/>
        </p:scale>
        <p:origin x="906" y="30"/>
      </p:cViewPr>
      <p:guideLst>
        <p:guide orient="horz" pos="2160"/>
        <p:guide pos="2880"/>
      </p:guideLst>
    </p:cSldViewPr>
  </p:slideViewPr>
  <p:outlineViewPr>
    <p:cViewPr>
      <p:scale>
        <a:sx n="33" d="100"/>
        <a:sy n="33" d="100"/>
      </p:scale>
      <p:origin x="0" y="-5964"/>
    </p:cViewPr>
  </p:outlineViewPr>
  <p:notesTextViewPr>
    <p:cViewPr>
      <p:scale>
        <a:sx n="100" d="100"/>
        <a:sy n="100" d="100"/>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C59912-72A6-45CC-8AF3-211C13130B06}" type="slidenum">
              <a:rPr lang="en-US"/>
              <a:pPr/>
              <a:t>‹#›</a:t>
            </a:fld>
            <a:endParaRPr lang="en-US"/>
          </a:p>
        </p:txBody>
      </p:sp>
    </p:spTree>
    <p:extLst>
      <p:ext uri="{BB962C8B-B14F-4D97-AF65-F5344CB8AC3E}">
        <p14:creationId xmlns:p14="http://schemas.microsoft.com/office/powerpoint/2010/main" val="391398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F388B75-35F6-46A0-B6BD-41F42729EA81}" type="datetimeFigureOut">
              <a:rPr lang="en-GB" smtClean="0"/>
              <a:t>07/05/2020</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083E455-A674-41F1-BDCE-D9C2291BE01F}" type="slidenum">
              <a:rPr lang="en-GB" smtClean="0"/>
              <a:t>‹#›</a:t>
            </a:fld>
            <a:endParaRPr lang="en-GB"/>
          </a:p>
        </p:txBody>
      </p:sp>
    </p:spTree>
    <p:extLst>
      <p:ext uri="{BB962C8B-B14F-4D97-AF65-F5344CB8AC3E}">
        <p14:creationId xmlns:p14="http://schemas.microsoft.com/office/powerpoint/2010/main" val="363633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3</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6</a:t>
            </a:fld>
            <a:endParaRPr lang="en-GB"/>
          </a:p>
        </p:txBody>
      </p:sp>
    </p:spTree>
    <p:extLst>
      <p:ext uri="{BB962C8B-B14F-4D97-AF65-F5344CB8AC3E}">
        <p14:creationId xmlns:p14="http://schemas.microsoft.com/office/powerpoint/2010/main" val="418934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10</a:t>
            </a:fld>
            <a:endParaRPr lang="en-GB"/>
          </a:p>
        </p:txBody>
      </p:sp>
    </p:spTree>
    <p:extLst>
      <p:ext uri="{BB962C8B-B14F-4D97-AF65-F5344CB8AC3E}">
        <p14:creationId xmlns:p14="http://schemas.microsoft.com/office/powerpoint/2010/main" val="124442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11</a:t>
            </a:fld>
            <a:endParaRPr lang="en-GB"/>
          </a:p>
        </p:txBody>
      </p:sp>
    </p:spTree>
    <p:extLst>
      <p:ext uri="{BB962C8B-B14F-4D97-AF65-F5344CB8AC3E}">
        <p14:creationId xmlns:p14="http://schemas.microsoft.com/office/powerpoint/2010/main" val="318495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12</a:t>
            </a:fld>
            <a:endParaRPr lang="en-GB"/>
          </a:p>
        </p:txBody>
      </p:sp>
    </p:spTree>
    <p:extLst>
      <p:ext uri="{BB962C8B-B14F-4D97-AF65-F5344CB8AC3E}">
        <p14:creationId xmlns:p14="http://schemas.microsoft.com/office/powerpoint/2010/main" val="15208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30</a:t>
            </a:fld>
            <a:endParaRPr lang="en-GB"/>
          </a:p>
        </p:txBody>
      </p:sp>
    </p:spTree>
    <p:extLst>
      <p:ext uri="{BB962C8B-B14F-4D97-AF65-F5344CB8AC3E}">
        <p14:creationId xmlns:p14="http://schemas.microsoft.com/office/powerpoint/2010/main" val="317060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FBE7366-C2BA-4C50-B077-7407FDC2700B}" type="slidenum">
              <a:rPr lang="en-US"/>
              <a:pPr/>
              <a:t>‹#›</a:t>
            </a:fld>
            <a:endParaRPr lang="en-US"/>
          </a:p>
        </p:txBody>
      </p:sp>
    </p:spTree>
    <p:extLst>
      <p:ext uri="{BB962C8B-B14F-4D97-AF65-F5344CB8AC3E}">
        <p14:creationId xmlns:p14="http://schemas.microsoft.com/office/powerpoint/2010/main" val="4678867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CF4B953-2CA3-4DB3-9379-411CFDBD5899}" type="slidenum">
              <a:rPr lang="en-US"/>
              <a:pPr/>
              <a:t>‹#›</a:t>
            </a:fld>
            <a:endParaRPr lang="en-US"/>
          </a:p>
        </p:txBody>
      </p:sp>
    </p:spTree>
    <p:extLst>
      <p:ext uri="{BB962C8B-B14F-4D97-AF65-F5344CB8AC3E}">
        <p14:creationId xmlns:p14="http://schemas.microsoft.com/office/powerpoint/2010/main" val="19981172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6CC6E47-9CA7-4279-8D40-48B6591E091D}" type="slidenum">
              <a:rPr lang="en-US"/>
              <a:pPr/>
              <a:t>‹#›</a:t>
            </a:fld>
            <a:endParaRPr lang="en-US"/>
          </a:p>
        </p:txBody>
      </p:sp>
    </p:spTree>
    <p:extLst>
      <p:ext uri="{BB962C8B-B14F-4D97-AF65-F5344CB8AC3E}">
        <p14:creationId xmlns:p14="http://schemas.microsoft.com/office/powerpoint/2010/main" val="6720681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6C5CA-86EB-4386-8415-8C73BC8B733D}" type="datetimeFigureOut">
              <a:rPr lang="en-GB" smtClean="0"/>
              <a:t>07/05/2020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F804B97-F688-4F4A-93EB-951D1F2A7F0C}" type="slidenum">
              <a:rPr lang="en-GB" smtClean="0"/>
              <a:t>‹#›</a:t>
            </a:fld>
            <a:endParaRPr lang="en-GB"/>
          </a:p>
        </p:txBody>
      </p:sp>
    </p:spTree>
    <p:extLst>
      <p:ext uri="{BB962C8B-B14F-4D97-AF65-F5344CB8AC3E}">
        <p14:creationId xmlns:p14="http://schemas.microsoft.com/office/powerpoint/2010/main" val="22280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latin typeface="Calibri" pitchFamily="34" charset="0"/>
                <a:cs typeface="Calibri" pitchFamily="34" charset="0"/>
              </a:defRPr>
            </a:lvl1p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688160"/>
          </a:xfrm>
        </p:spPr>
        <p:txBody>
          <a:bodyPr/>
          <a:lstStyle>
            <a:lvl1pPr marL="536575" indent="-536575">
              <a:buFontTx/>
              <a:buBlip>
                <a:blip r:embed="rId2"/>
              </a:buBlip>
              <a:defRPr>
                <a:latin typeface="Calibri" pitchFamily="34" charset="0"/>
                <a:cs typeface="Calibri" pitchFamily="34" charset="0"/>
              </a:defRPr>
            </a:lvl1pPr>
            <a:lvl2pPr marL="719138" indent="-536575">
              <a:buFontTx/>
              <a:buBlip>
                <a:blip r:embed="rId2"/>
              </a:buBlip>
              <a:defRPr>
                <a:latin typeface="Calibri" pitchFamily="34" charset="0"/>
                <a:cs typeface="Calibri" pitchFamily="34" charset="0"/>
              </a:defRPr>
            </a:lvl2pPr>
            <a:lvl3pPr marL="901700" indent="-547688">
              <a:buFontTx/>
              <a:buBlip>
                <a:blip r:embed="rId2"/>
              </a:buBlip>
              <a:defRPr>
                <a:latin typeface="Calibri" pitchFamily="34" charset="0"/>
                <a:cs typeface="Calibri" pitchFamily="34" charset="0"/>
              </a:defRPr>
            </a:lvl3pPr>
            <a:lvl4pPr marL="1073150" indent="-536575">
              <a:buFontTx/>
              <a:buBlip>
                <a:blip r:embed="rId2"/>
              </a:buBlip>
              <a:defRPr>
                <a:latin typeface="Calibri" pitchFamily="34" charset="0"/>
                <a:cs typeface="Calibri" pitchFamily="34" charset="0"/>
              </a:defRPr>
            </a:lvl4pPr>
            <a:lvl5pPr marL="1169988" indent="-547688">
              <a:buFontTx/>
              <a:buBlip>
                <a:blip r:embed="rId2"/>
              </a:buBlip>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7092280" y="6400800"/>
            <a:ext cx="1905000" cy="457200"/>
          </a:xfrm>
          <a:prstGeom prst="rect">
            <a:avLst/>
          </a:prstGeom>
        </p:spPr>
        <p:txBody>
          <a:bodyPr/>
          <a:lstStyle>
            <a:lvl1pPr>
              <a:defRPr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extLst>
      <p:ext uri="{BB962C8B-B14F-4D97-AF65-F5344CB8AC3E}">
        <p14:creationId xmlns:p14="http://schemas.microsoft.com/office/powerpoint/2010/main" val="40381996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6419472C-EA8C-4765-BE32-0799520FB19B}" type="slidenum">
              <a:rPr lang="en-US"/>
              <a:pPr/>
              <a:t>‹#›</a:t>
            </a:fld>
            <a:endParaRPr lang="en-US"/>
          </a:p>
        </p:txBody>
      </p:sp>
    </p:spTree>
    <p:extLst>
      <p:ext uri="{BB962C8B-B14F-4D97-AF65-F5344CB8AC3E}">
        <p14:creationId xmlns:p14="http://schemas.microsoft.com/office/powerpoint/2010/main" val="360467692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27DA35F-14C5-49C6-B794-CD92BAF267B9}" type="slidenum">
              <a:rPr lang="en-US"/>
              <a:pPr/>
              <a:t>‹#›</a:t>
            </a:fld>
            <a:endParaRPr lang="en-US"/>
          </a:p>
        </p:txBody>
      </p:sp>
    </p:spTree>
    <p:extLst>
      <p:ext uri="{BB962C8B-B14F-4D97-AF65-F5344CB8AC3E}">
        <p14:creationId xmlns:p14="http://schemas.microsoft.com/office/powerpoint/2010/main" val="333427354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99853F22-FF38-4AF5-80AF-D772D52E4CFF}" type="slidenum">
              <a:rPr lang="en-US"/>
              <a:pPr/>
              <a:t>‹#›</a:t>
            </a:fld>
            <a:endParaRPr lang="en-US"/>
          </a:p>
        </p:txBody>
      </p:sp>
    </p:spTree>
    <p:extLst>
      <p:ext uri="{BB962C8B-B14F-4D97-AF65-F5344CB8AC3E}">
        <p14:creationId xmlns:p14="http://schemas.microsoft.com/office/powerpoint/2010/main" val="210937114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6CFC5E3D-F291-49C4-AC96-336BCA8C1C0E}" type="slidenum">
              <a:rPr lang="en-US"/>
              <a:pPr/>
              <a:t>‹#›</a:t>
            </a:fld>
            <a:endParaRPr lang="en-US"/>
          </a:p>
        </p:txBody>
      </p:sp>
    </p:spTree>
    <p:extLst>
      <p:ext uri="{BB962C8B-B14F-4D97-AF65-F5344CB8AC3E}">
        <p14:creationId xmlns:p14="http://schemas.microsoft.com/office/powerpoint/2010/main" val="13838881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08334D3C-6E71-464B-B386-9A7497B38EA9}" type="slidenum">
              <a:rPr lang="en-US"/>
              <a:pPr/>
              <a:t>‹#›</a:t>
            </a:fld>
            <a:endParaRPr lang="en-US"/>
          </a:p>
        </p:txBody>
      </p:sp>
    </p:spTree>
    <p:extLst>
      <p:ext uri="{BB962C8B-B14F-4D97-AF65-F5344CB8AC3E}">
        <p14:creationId xmlns:p14="http://schemas.microsoft.com/office/powerpoint/2010/main" val="103982063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673976F-4C4D-4B45-A14E-C6531CFC2589}" type="slidenum">
              <a:rPr lang="en-US"/>
              <a:pPr/>
              <a:t>‹#›</a:t>
            </a:fld>
            <a:endParaRPr lang="en-US"/>
          </a:p>
        </p:txBody>
      </p:sp>
    </p:spTree>
    <p:extLst>
      <p:ext uri="{BB962C8B-B14F-4D97-AF65-F5344CB8AC3E}">
        <p14:creationId xmlns:p14="http://schemas.microsoft.com/office/powerpoint/2010/main" val="35598995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D6FA0307-9877-42FC-B6E1-F59895F09730}" type="slidenum">
              <a:rPr lang="en-US"/>
              <a:pPr/>
              <a:t>‹#›</a:t>
            </a:fld>
            <a:endParaRPr lang="en-US"/>
          </a:p>
        </p:txBody>
      </p:sp>
    </p:spTree>
    <p:extLst>
      <p:ext uri="{BB962C8B-B14F-4D97-AF65-F5344CB8AC3E}">
        <p14:creationId xmlns:p14="http://schemas.microsoft.com/office/powerpoint/2010/main" val="1830185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Documents and Settings\rachelb\My Documents\My Pictures\Clip Art\get a grip\bible pal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91625" cy="68961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6575" lvl="0" indent="-536575">
              <a:buFontTx/>
              <a:buBlip>
                <a:blip r:embed="rId15"/>
              </a:buBlip>
            </a:pPr>
            <a:r>
              <a:rPr lang="en-US" smtClean="0"/>
              <a:t>Click to edit Master text styles</a:t>
            </a:r>
          </a:p>
          <a:p>
            <a:pPr marL="719138" lvl="1" indent="-536575">
              <a:buFontTx/>
              <a:buBlip>
                <a:blip r:embed="rId15"/>
              </a:buBlip>
            </a:pPr>
            <a:r>
              <a:rPr lang="en-US" smtClean="0"/>
              <a:t>Second level</a:t>
            </a:r>
          </a:p>
          <a:p>
            <a:pPr marL="901700" lvl="2" indent="-547688">
              <a:buFontTx/>
              <a:buBlip>
                <a:blip r:embed="rId15"/>
              </a:buBlip>
            </a:pPr>
            <a:r>
              <a:rPr lang="en-US" smtClean="0"/>
              <a:t>Third level</a:t>
            </a:r>
          </a:p>
          <a:p>
            <a:pPr marL="1073150" lvl="3" indent="-536575">
              <a:buFontTx/>
              <a:buBlip>
                <a:blip r:embed="rId15"/>
              </a:buBlip>
            </a:pPr>
            <a:r>
              <a:rPr lang="en-US" smtClean="0"/>
              <a:t>Fourth level</a:t>
            </a:r>
          </a:p>
          <a:p>
            <a:pPr marL="1169988" lvl="4" indent="-547688">
              <a:buFontTx/>
              <a:buBlip>
                <a:blip r:embed="rId15"/>
              </a:buBlip>
            </a:pPr>
            <a:r>
              <a:rPr lang="en-US" smtClean="0"/>
              <a:t>Fifth level</a:t>
            </a:r>
          </a:p>
        </p:txBody>
      </p:sp>
      <p:sp>
        <p:nvSpPr>
          <p:cNvPr id="8" name="Slide Number Placeholder 5"/>
          <p:cNvSpPr>
            <a:spLocks noGrp="1"/>
          </p:cNvSpPr>
          <p:nvPr>
            <p:ph type="sldNum" sz="quarter" idx="4"/>
          </p:nvPr>
        </p:nvSpPr>
        <p:spPr>
          <a:xfrm>
            <a:off x="7092280" y="6400800"/>
            <a:ext cx="1905000" cy="457200"/>
          </a:xfrm>
          <a:prstGeom prst="rect">
            <a:avLst/>
          </a:prstGeom>
        </p:spPr>
        <p:txBody>
          <a:bodyPr/>
          <a:lstStyle>
            <a:lvl1pPr algn="r">
              <a:defRPr sz="1600"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fontAlgn="base">
        <a:spcBef>
          <a:spcPct val="0"/>
        </a:spcBef>
        <a:spcAft>
          <a:spcPct val="0"/>
        </a:spcAft>
        <a:defRPr lang="en-US" sz="4400" b="1" smtClean="0">
          <a:solidFill>
            <a:srgbClr val="C00000"/>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lang="en-US" sz="3200" smtClean="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lang="en-US" sz="2800" smtClean="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lang="en-US" sz="2400" smtClean="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1395412" y="5470748"/>
            <a:ext cx="6400800" cy="1387252"/>
          </a:xfrm>
        </p:spPr>
        <p:txBody>
          <a:bodyPr/>
          <a:lstStyle/>
          <a:p>
            <a:r>
              <a:rPr lang="en-GB" sz="4000" b="1" dirty="0" smtClean="0">
                <a:solidFill>
                  <a:schemeClr val="tx1"/>
                </a:solidFill>
                <a:latin typeface="Calibri" pitchFamily="34" charset="0"/>
                <a:cs typeface="Calibri" pitchFamily="34" charset="0"/>
              </a:rPr>
              <a:t>Basic truths (‘doctrines’) that </a:t>
            </a:r>
            <a:r>
              <a:rPr lang="en-GB" sz="4000" b="1" dirty="0">
                <a:solidFill>
                  <a:schemeClr val="tx1"/>
                </a:solidFill>
                <a:latin typeface="Calibri" pitchFamily="34" charset="0"/>
                <a:cs typeface="Calibri" pitchFamily="34" charset="0"/>
              </a:rPr>
              <a:t>every Christian should know!</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186452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916832"/>
            <a:ext cx="8352928" cy="4328120"/>
          </a:xfrm>
        </p:spPr>
        <p:txBody>
          <a:bodyPr/>
          <a:lstStyle/>
          <a:p>
            <a:pPr marL="0" indent="0" fontAlgn="auto">
              <a:buNone/>
            </a:pPr>
            <a:r>
              <a:rPr lang="en-GB" dirty="0" smtClean="0">
                <a:solidFill>
                  <a:srgbClr val="000000"/>
                </a:solidFill>
                <a:latin typeface="Calibri"/>
              </a:rPr>
              <a:t>… somewhat the same, somewhat different!</a:t>
            </a:r>
          </a:p>
          <a:p>
            <a:pPr lvl="0" fontAlgn="auto">
              <a:buBlip>
                <a:blip r:embed="rId3"/>
              </a:buBlip>
            </a:pPr>
            <a:r>
              <a:rPr lang="en-GB" sz="2800" i="1" dirty="0" smtClean="0">
                <a:solidFill>
                  <a:srgbClr val="000000"/>
                </a:solidFill>
                <a:latin typeface="Calibri"/>
              </a:rPr>
              <a:t>Renewed </a:t>
            </a:r>
            <a:r>
              <a:rPr lang="en-GB" sz="2400" dirty="0" smtClean="0">
                <a:solidFill>
                  <a:srgbClr val="000000"/>
                </a:solidFill>
                <a:latin typeface="Calibri"/>
              </a:rPr>
              <a:t>– </a:t>
            </a:r>
            <a:r>
              <a:rPr lang="en-GB" sz="2400" dirty="0" smtClean="0"/>
              <a:t>Philippians </a:t>
            </a:r>
            <a:r>
              <a:rPr lang="en-GB" sz="2400" dirty="0"/>
              <a:t>3:21</a:t>
            </a:r>
            <a:r>
              <a:rPr lang="en-GB" sz="2800" dirty="0" smtClean="0">
                <a:solidFill>
                  <a:srgbClr val="000000"/>
                </a:solidFill>
                <a:latin typeface="Calibri"/>
              </a:rPr>
              <a:t> </a:t>
            </a:r>
          </a:p>
          <a:p>
            <a:pPr lvl="0" fontAlgn="auto">
              <a:buBlip>
                <a:blip r:embed="rId3"/>
              </a:buBlip>
            </a:pPr>
            <a:r>
              <a:rPr lang="en-GB" sz="2800" i="1" dirty="0" smtClean="0"/>
              <a:t>Imperishable</a:t>
            </a:r>
            <a:r>
              <a:rPr lang="en-GB" sz="2800" i="1" dirty="0" smtClean="0">
                <a:solidFill>
                  <a:srgbClr val="000000"/>
                </a:solidFill>
                <a:latin typeface="Calibri"/>
              </a:rPr>
              <a:t> </a:t>
            </a:r>
            <a:r>
              <a:rPr lang="en-GB" sz="2400" dirty="0" smtClean="0">
                <a:solidFill>
                  <a:srgbClr val="000000"/>
                </a:solidFill>
                <a:latin typeface="Calibri"/>
              </a:rPr>
              <a:t>– </a:t>
            </a:r>
            <a:r>
              <a:rPr lang="en-GB" sz="2400" dirty="0"/>
              <a:t>1 Corinthians 15:52</a:t>
            </a:r>
            <a:endParaRPr lang="en-GB" sz="2800" dirty="0">
              <a:solidFill>
                <a:srgbClr val="000000"/>
              </a:solidFill>
              <a:latin typeface="Calibri"/>
            </a:endParaRPr>
          </a:p>
          <a:p>
            <a:pPr lvl="0" fontAlgn="auto">
              <a:buBlip>
                <a:blip r:embed="rId3"/>
              </a:buBlip>
            </a:pPr>
            <a:r>
              <a:rPr lang="en-GB" sz="2800" i="1" dirty="0" smtClean="0"/>
              <a:t>As designed</a:t>
            </a:r>
            <a:r>
              <a:rPr lang="en-GB" sz="2800" i="1" dirty="0">
                <a:solidFill>
                  <a:srgbClr val="000000"/>
                </a:solidFill>
                <a:latin typeface="Calibri"/>
              </a:rPr>
              <a:t> </a:t>
            </a:r>
            <a:r>
              <a:rPr lang="en-GB" sz="2800" dirty="0">
                <a:solidFill>
                  <a:srgbClr val="000000"/>
                </a:solidFill>
                <a:latin typeface="Calibri"/>
              </a:rPr>
              <a:t>– </a:t>
            </a:r>
            <a:r>
              <a:rPr lang="en-GB" sz="2400" dirty="0" smtClean="0"/>
              <a:t>1 </a:t>
            </a:r>
            <a:r>
              <a:rPr lang="en-GB" sz="2400" dirty="0"/>
              <a:t>Corinthians </a:t>
            </a:r>
            <a:r>
              <a:rPr lang="en-GB" sz="2400" dirty="0" smtClean="0"/>
              <a:t>15:49</a:t>
            </a:r>
            <a:r>
              <a:rPr lang="en-GB" sz="2800" dirty="0" smtClean="0"/>
              <a:t> </a:t>
            </a:r>
          </a:p>
          <a:p>
            <a:pPr marL="0" lvl="0" indent="0" fontAlgn="auto">
              <a:buNone/>
            </a:pPr>
            <a:r>
              <a:rPr lang="en-GB" dirty="0" smtClean="0"/>
              <a:t>Like Christ’s resurrected body?:</a:t>
            </a:r>
          </a:p>
          <a:p>
            <a:pPr lvl="0" fontAlgn="auto">
              <a:buBlip>
                <a:blip r:embed="rId3"/>
              </a:buBlip>
            </a:pPr>
            <a:r>
              <a:rPr lang="en-GB" sz="2800" i="1" dirty="0" smtClean="0">
                <a:solidFill>
                  <a:srgbClr val="000000"/>
                </a:solidFill>
                <a:latin typeface="Calibri"/>
              </a:rPr>
              <a:t>Not tied </a:t>
            </a:r>
            <a:r>
              <a:rPr lang="en-GB" sz="2800" i="1" dirty="0">
                <a:solidFill>
                  <a:srgbClr val="000000"/>
                </a:solidFill>
                <a:latin typeface="Calibri"/>
              </a:rPr>
              <a:t>to Earth</a:t>
            </a:r>
            <a:r>
              <a:rPr lang="en-GB" sz="2400" i="1" dirty="0">
                <a:solidFill>
                  <a:srgbClr val="000000"/>
                </a:solidFill>
                <a:latin typeface="Calibri"/>
              </a:rPr>
              <a:t> – </a:t>
            </a:r>
            <a:r>
              <a:rPr lang="en-GB" sz="2400" dirty="0">
                <a:solidFill>
                  <a:srgbClr val="000000"/>
                </a:solidFill>
                <a:latin typeface="Calibri"/>
              </a:rPr>
              <a:t>Acts 1:9</a:t>
            </a:r>
            <a:endParaRPr lang="en-GB" sz="2800" dirty="0" smtClean="0">
              <a:solidFill>
                <a:srgbClr val="000000"/>
              </a:solidFill>
              <a:latin typeface="Calibri"/>
            </a:endParaRPr>
          </a:p>
          <a:p>
            <a:pPr lvl="0" fontAlgn="auto">
              <a:buBlip>
                <a:blip r:embed="rId3"/>
              </a:buBlip>
            </a:pPr>
            <a:r>
              <a:rPr lang="en-GB" sz="2800" i="1" dirty="0" smtClean="0">
                <a:solidFill>
                  <a:srgbClr val="000000"/>
                </a:solidFill>
                <a:latin typeface="Calibri"/>
              </a:rPr>
              <a:t>Able to appear &amp; disappear</a:t>
            </a:r>
            <a:r>
              <a:rPr lang="en-GB" sz="2400" i="1" dirty="0">
                <a:solidFill>
                  <a:srgbClr val="000000"/>
                </a:solidFill>
                <a:latin typeface="Calibri"/>
              </a:rPr>
              <a:t> – </a:t>
            </a:r>
            <a:r>
              <a:rPr lang="en-GB" sz="2400" dirty="0"/>
              <a:t>John </a:t>
            </a:r>
            <a:r>
              <a:rPr lang="en-GB" sz="2400" dirty="0" smtClean="0"/>
              <a:t>20:26</a:t>
            </a:r>
            <a:endParaRPr lang="en-GB" sz="2800" i="1" dirty="0" smtClean="0">
              <a:solidFill>
                <a:srgbClr val="000000"/>
              </a:solidFill>
              <a:latin typeface="Calibri"/>
            </a:endParaRPr>
          </a:p>
          <a:p>
            <a:pPr lvl="0" fontAlgn="auto">
              <a:buBlip>
                <a:blip r:embed="rId3"/>
              </a:buBlip>
            </a:pPr>
            <a:r>
              <a:rPr lang="en-GB" sz="2800" i="1" dirty="0" smtClean="0">
                <a:solidFill>
                  <a:srgbClr val="000000"/>
                </a:solidFill>
                <a:latin typeface="Calibri"/>
              </a:rPr>
              <a:t>Bearing evidence of life on Earth … but glorified!</a:t>
            </a:r>
            <a:r>
              <a:rPr lang="en-GB" sz="2400" i="1" dirty="0">
                <a:solidFill>
                  <a:srgbClr val="000000"/>
                </a:solidFill>
                <a:latin typeface="Calibri"/>
              </a:rPr>
              <a:t> – </a:t>
            </a:r>
            <a:r>
              <a:rPr lang="en-GB" sz="2400" dirty="0"/>
              <a:t>John </a:t>
            </a:r>
            <a:r>
              <a:rPr lang="en-GB" sz="2400" dirty="0" smtClean="0"/>
              <a:t>20:27, Revelation 5:6&amp;12</a:t>
            </a:r>
            <a:endParaRPr lang="en-GB" sz="2800" dirty="0" smtClean="0"/>
          </a:p>
        </p:txBody>
      </p:sp>
      <p:sp>
        <p:nvSpPr>
          <p:cNvPr id="2" name="Title 1"/>
          <p:cNvSpPr>
            <a:spLocks noGrp="1"/>
          </p:cNvSpPr>
          <p:nvPr>
            <p:ph type="title"/>
          </p:nvPr>
        </p:nvSpPr>
        <p:spPr>
          <a:xfrm>
            <a:off x="323528" y="404664"/>
            <a:ext cx="8496944" cy="1143000"/>
          </a:xfrm>
        </p:spPr>
        <p:txBody>
          <a:bodyPr/>
          <a:lstStyle/>
          <a:p>
            <a:r>
              <a:rPr lang="en-GB" dirty="0" smtClean="0">
                <a:latin typeface="Calibri"/>
              </a:rPr>
              <a:t>What will our resurrected bodies look like?</a:t>
            </a:r>
            <a:endParaRPr lang="en-GB" b="1" i="0" u="none" strike="noStrike" baseline="0" dirty="0" smtClean="0">
              <a:solidFill>
                <a:srgbClr val="C00000"/>
              </a:solidFill>
              <a:latin typeface="Calibri"/>
            </a:endParaRPr>
          </a:p>
        </p:txBody>
      </p:sp>
      <p:sp>
        <p:nvSpPr>
          <p:cNvPr id="6" name="Rounded Rectangular Callout 5"/>
          <p:cNvSpPr/>
          <p:nvPr/>
        </p:nvSpPr>
        <p:spPr>
          <a:xfrm>
            <a:off x="3275856" y="5157192"/>
            <a:ext cx="5653136" cy="1368152"/>
          </a:xfrm>
          <a:prstGeom prst="wedgeRoundRectCallout">
            <a:avLst>
              <a:gd name="adj1" fmla="val -34829"/>
              <a:gd name="adj2" fmla="val -13837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Just </a:t>
            </a:r>
            <a:r>
              <a:rPr lang="en-GB" sz="2800" dirty="0">
                <a:solidFill>
                  <a:srgbClr val="C00000"/>
                </a:solidFill>
                <a:latin typeface="Calibri" panose="020F0502020204030204" pitchFamily="34" charset="0"/>
              </a:rPr>
              <a:t>as we have borne the image of the earthly man, so shall </a:t>
            </a:r>
            <a:r>
              <a:rPr lang="en-GB" sz="2800" dirty="0" smtClean="0">
                <a:solidFill>
                  <a:srgbClr val="C00000"/>
                </a:solidFill>
                <a:latin typeface="Calibri" panose="020F0502020204030204" pitchFamily="34" charset="0"/>
              </a:rPr>
              <a:t>we </a:t>
            </a:r>
            <a:r>
              <a:rPr lang="en-GB" sz="2800" dirty="0">
                <a:solidFill>
                  <a:srgbClr val="C00000"/>
                </a:solidFill>
                <a:latin typeface="Calibri" panose="020F0502020204030204" pitchFamily="34" charset="0"/>
              </a:rPr>
              <a:t>bear the image of the heavenly man</a:t>
            </a:r>
          </a:p>
        </p:txBody>
      </p:sp>
      <p:sp>
        <p:nvSpPr>
          <p:cNvPr id="10" name="Rounded Rectangular Callout 9"/>
          <p:cNvSpPr/>
          <p:nvPr/>
        </p:nvSpPr>
        <p:spPr>
          <a:xfrm>
            <a:off x="4716016" y="5301208"/>
            <a:ext cx="3924944" cy="1368152"/>
          </a:xfrm>
          <a:prstGeom prst="wedgeRoundRectCallout">
            <a:avLst>
              <a:gd name="adj1" fmla="val -51794"/>
              <a:gd name="adj2" fmla="val -18670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dead will be raised imperishable, and we will be changed</a:t>
            </a:r>
          </a:p>
        </p:txBody>
      </p:sp>
      <p:sp>
        <p:nvSpPr>
          <p:cNvPr id="11" name="Rounded Rectangular Callout 10"/>
          <p:cNvSpPr/>
          <p:nvPr/>
        </p:nvSpPr>
        <p:spPr>
          <a:xfrm>
            <a:off x="2843808" y="5517232"/>
            <a:ext cx="6048672" cy="1152128"/>
          </a:xfrm>
          <a:prstGeom prst="wedgeRoundRectCallout">
            <a:avLst>
              <a:gd name="adj1" fmla="val -27614"/>
              <a:gd name="adj2" fmla="val -27295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[He will] transform </a:t>
            </a:r>
            <a:r>
              <a:rPr lang="en-GB" sz="2800" dirty="0">
                <a:solidFill>
                  <a:srgbClr val="C00000"/>
                </a:solidFill>
                <a:latin typeface="Calibri" panose="020F0502020204030204" pitchFamily="34" charset="0"/>
              </a:rPr>
              <a:t>our lowly bodies so that they will be like his glorious body</a:t>
            </a:r>
          </a:p>
        </p:txBody>
      </p:sp>
      <p:sp>
        <p:nvSpPr>
          <p:cNvPr id="7" name="Rounded Rectangular Callout 6"/>
          <p:cNvSpPr/>
          <p:nvPr/>
        </p:nvSpPr>
        <p:spPr>
          <a:xfrm>
            <a:off x="5076056" y="1772816"/>
            <a:ext cx="3600400" cy="1368152"/>
          </a:xfrm>
          <a:prstGeom prst="wedgeRoundRectCallout">
            <a:avLst>
              <a:gd name="adj1" fmla="val -57382"/>
              <a:gd name="adj2" fmla="val 16288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He </a:t>
            </a:r>
            <a:r>
              <a:rPr lang="en-GB" sz="2800" dirty="0">
                <a:solidFill>
                  <a:srgbClr val="C00000"/>
                </a:solidFill>
                <a:latin typeface="Calibri" panose="020F0502020204030204" pitchFamily="34" charset="0"/>
              </a:rPr>
              <a:t>was taken up before their very eyes</a:t>
            </a:r>
          </a:p>
        </p:txBody>
      </p:sp>
      <p:sp>
        <p:nvSpPr>
          <p:cNvPr id="8" name="Rounded Rectangular Callout 7"/>
          <p:cNvSpPr/>
          <p:nvPr/>
        </p:nvSpPr>
        <p:spPr>
          <a:xfrm>
            <a:off x="4211960" y="1268760"/>
            <a:ext cx="4501008" cy="1368152"/>
          </a:xfrm>
          <a:prstGeom prst="wedgeRoundRectCallout">
            <a:avLst>
              <a:gd name="adj1" fmla="val 39496"/>
              <a:gd name="adj2" fmla="val 27614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Put your finger here; see my hands. Reach out your hand and put it into my side. </a:t>
            </a:r>
          </a:p>
        </p:txBody>
      </p:sp>
      <p:sp>
        <p:nvSpPr>
          <p:cNvPr id="9" name="Rounded Rectangular Callout 8"/>
          <p:cNvSpPr/>
          <p:nvPr/>
        </p:nvSpPr>
        <p:spPr>
          <a:xfrm>
            <a:off x="2915816" y="1916832"/>
            <a:ext cx="6048672" cy="1152128"/>
          </a:xfrm>
          <a:prstGeom prst="wedgeRoundRectCallout">
            <a:avLst>
              <a:gd name="adj1" fmla="val -2117"/>
              <a:gd name="adj2" fmla="val 225745"/>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Though the doors were locked, Jesus came and stood among them</a:t>
            </a:r>
          </a:p>
        </p:txBody>
      </p:sp>
      <p:sp>
        <p:nvSpPr>
          <p:cNvPr id="15" name="Rounded Rectangular Callout 14"/>
          <p:cNvSpPr/>
          <p:nvPr/>
        </p:nvSpPr>
        <p:spPr>
          <a:xfrm>
            <a:off x="1547664" y="1052736"/>
            <a:ext cx="7562269" cy="2845355"/>
          </a:xfrm>
          <a:prstGeom prst="wedgeRoundRectCallout">
            <a:avLst>
              <a:gd name="adj1" fmla="val -34481"/>
              <a:gd name="adj2" fmla="val 11678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Then I saw a Lamb, looking as if it had been slain, standing at the centre of the throne, encircled by the four living creatures and the elders ... they were saying: ‘Worthy is the Lamb, who was slain, to receive power and wealth and wisdom and strength and honour and glory and praise!’</a:t>
            </a:r>
          </a:p>
        </p:txBody>
      </p:sp>
    </p:spTree>
    <p:extLst>
      <p:ext uri="{BB962C8B-B14F-4D97-AF65-F5344CB8AC3E}">
        <p14:creationId xmlns:p14="http://schemas.microsoft.com/office/powerpoint/2010/main" val="34232045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1" nodeType="clickEffect">
                                  <p:stCondLst>
                                    <p:cond delay="0"/>
                                  </p:stCondLst>
                                  <p:childTnLst>
                                    <p:animEffect transition="out" filter="wipe(down)">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500"/>
                                        <p:tgtEl>
                                          <p:spTgt spid="3">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xit" presetSubtype="4" fill="hold" grpId="1" nodeType="clickEffect">
                                  <p:stCondLst>
                                    <p:cond delay="0"/>
                                  </p:stCondLst>
                                  <p:childTnLst>
                                    <p:animEffect transition="out" filter="wipe(down)">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fade">
                                      <p:cBhvr>
                                        <p:cTn id="87" dur="500"/>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down)">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grpId="1" nodeType="clickEffect">
                                  <p:stCondLst>
                                    <p:cond delay="0"/>
                                  </p:stCondLst>
                                  <p:childTnLst>
                                    <p:animEffect transition="out" filter="wipe(down)">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par>
                          <p:cTn id="98" fill="hold">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down)">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xit" presetSubtype="4" fill="hold" grpId="1" nodeType="clickEffect">
                                  <p:stCondLst>
                                    <p:cond delay="0"/>
                                  </p:stCondLst>
                                  <p:childTnLst>
                                    <p:animEffect transition="out" filter="wipe(down)">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10" grpId="0" uiExpand="1" animBg="1"/>
      <p:bldP spid="10" grpId="1" uiExpand="1" animBg="1"/>
      <p:bldP spid="11" grpId="0" uiExpand="1" animBg="1"/>
      <p:bldP spid="11" grpId="1" uiExpand="1" animBg="1"/>
      <p:bldP spid="7" grpId="0" animBg="1"/>
      <p:bldP spid="7" grpId="1" animBg="1"/>
      <p:bldP spid="8" grpId="0" animBg="1"/>
      <p:bldP spid="8" grpId="1" animBg="1"/>
      <p:bldP spid="9" grpId="0" animBg="1"/>
      <p:bldP spid="9"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844824"/>
            <a:ext cx="8352928" cy="4328120"/>
          </a:xfrm>
        </p:spPr>
        <p:txBody>
          <a:bodyPr/>
          <a:lstStyle/>
          <a:p>
            <a:pPr marL="0" indent="0" fontAlgn="auto">
              <a:buNone/>
            </a:pPr>
            <a:r>
              <a:rPr lang="en-GB" dirty="0" smtClean="0">
                <a:solidFill>
                  <a:srgbClr val="000000"/>
                </a:solidFill>
                <a:latin typeface="Calibri"/>
              </a:rPr>
              <a:t>When God made humans, he saw that they were ‘very good’ </a:t>
            </a:r>
            <a:r>
              <a:rPr lang="en-GB" sz="2800" dirty="0" smtClean="0">
                <a:solidFill>
                  <a:srgbClr val="000000"/>
                </a:solidFill>
                <a:latin typeface="Calibri"/>
              </a:rPr>
              <a:t>– Genesis 1:31</a:t>
            </a:r>
          </a:p>
          <a:p>
            <a:pPr marL="0" indent="0" fontAlgn="auto">
              <a:buNone/>
            </a:pPr>
            <a:r>
              <a:rPr lang="en-GB" dirty="0" smtClean="0">
                <a:solidFill>
                  <a:srgbClr val="000000"/>
                </a:solidFill>
                <a:latin typeface="Calibri"/>
              </a:rPr>
              <a:t>Death &amp; resurrection will re-create ‘very good’ humans so God can fully rejoice over us, once again </a:t>
            </a:r>
            <a:r>
              <a:rPr lang="en-GB" sz="2800" dirty="0" smtClean="0">
                <a:solidFill>
                  <a:srgbClr val="000000"/>
                </a:solidFill>
                <a:latin typeface="Calibri"/>
              </a:rPr>
              <a:t>– Zephaniah 3:17</a:t>
            </a:r>
            <a:endParaRPr lang="en-GB" dirty="0" smtClean="0">
              <a:solidFill>
                <a:srgbClr val="000000"/>
              </a:solidFill>
              <a:latin typeface="Calibri"/>
            </a:endParaRPr>
          </a:p>
          <a:p>
            <a:pPr marL="0" indent="0" fontAlgn="auto">
              <a:buNone/>
            </a:pPr>
            <a:r>
              <a:rPr lang="en-GB" dirty="0"/>
              <a:t>Death, physical and spiritual, will be destroyed</a:t>
            </a:r>
            <a:r>
              <a:rPr lang="en-GB" sz="2800" dirty="0"/>
              <a:t> </a:t>
            </a:r>
            <a:r>
              <a:rPr lang="en-GB" sz="2800" dirty="0" smtClean="0"/>
              <a:t>–  </a:t>
            </a:r>
            <a:r>
              <a:rPr lang="en-GB" sz="2800" dirty="0"/>
              <a:t>2 Timothy </a:t>
            </a:r>
            <a:r>
              <a:rPr lang="en-GB" sz="2800" dirty="0" smtClean="0"/>
              <a:t>1:10</a:t>
            </a:r>
            <a:endParaRPr lang="en-GB" sz="2400" dirty="0" smtClean="0"/>
          </a:p>
        </p:txBody>
      </p:sp>
      <p:sp>
        <p:nvSpPr>
          <p:cNvPr id="2" name="Title 1"/>
          <p:cNvSpPr>
            <a:spLocks noGrp="1"/>
          </p:cNvSpPr>
          <p:nvPr>
            <p:ph type="title"/>
          </p:nvPr>
        </p:nvSpPr>
        <p:spPr>
          <a:xfrm>
            <a:off x="323528" y="404664"/>
            <a:ext cx="8496944" cy="1143000"/>
          </a:xfrm>
        </p:spPr>
        <p:txBody>
          <a:bodyPr/>
          <a:lstStyle/>
          <a:p>
            <a:r>
              <a:rPr lang="en-GB" dirty="0" smtClean="0">
                <a:latin typeface="Calibri"/>
              </a:rPr>
              <a:t>Resurrection completes God’s recreation of a perfect world</a:t>
            </a:r>
            <a:endParaRPr lang="en-GB" b="1" i="0" u="none" strike="noStrike" baseline="0" dirty="0" smtClean="0">
              <a:solidFill>
                <a:srgbClr val="C00000"/>
              </a:solidFill>
              <a:latin typeface="Calibri"/>
            </a:endParaRPr>
          </a:p>
        </p:txBody>
      </p:sp>
      <p:sp>
        <p:nvSpPr>
          <p:cNvPr id="6" name="Rounded Rectangular Callout 5"/>
          <p:cNvSpPr/>
          <p:nvPr/>
        </p:nvSpPr>
        <p:spPr>
          <a:xfrm>
            <a:off x="3919248" y="5445224"/>
            <a:ext cx="4901224" cy="1088740"/>
          </a:xfrm>
          <a:prstGeom prst="wedgeRoundRectCallout">
            <a:avLst>
              <a:gd name="adj1" fmla="val -41859"/>
              <a:gd name="adj2" fmla="val -29141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 God saw all that he had made, and it was very good</a:t>
            </a:r>
          </a:p>
        </p:txBody>
      </p:sp>
      <p:sp>
        <p:nvSpPr>
          <p:cNvPr id="10" name="Rounded Rectangular Callout 9"/>
          <p:cNvSpPr/>
          <p:nvPr/>
        </p:nvSpPr>
        <p:spPr>
          <a:xfrm>
            <a:off x="2051720" y="1916832"/>
            <a:ext cx="6912768" cy="1944216"/>
          </a:xfrm>
          <a:prstGeom prst="wedgeRoundRectCallout">
            <a:avLst>
              <a:gd name="adj1" fmla="val -35192"/>
              <a:gd name="adj2" fmla="val 8652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[Grace] has </a:t>
            </a:r>
            <a:r>
              <a:rPr lang="en-GB" sz="2800" dirty="0">
                <a:solidFill>
                  <a:srgbClr val="C00000"/>
                </a:solidFill>
                <a:latin typeface="Calibri" panose="020F0502020204030204" pitchFamily="34" charset="0"/>
              </a:rPr>
              <a:t>now been revealed through the appearing of our Saviour, Christ Jesus, who has destroyed death and has brought life and immortality to light through the gospel</a:t>
            </a:r>
          </a:p>
        </p:txBody>
      </p:sp>
      <p:sp>
        <p:nvSpPr>
          <p:cNvPr id="11" name="Rounded Rectangular Callout 10"/>
          <p:cNvSpPr/>
          <p:nvPr/>
        </p:nvSpPr>
        <p:spPr>
          <a:xfrm>
            <a:off x="1115616" y="5301208"/>
            <a:ext cx="6408712" cy="1368152"/>
          </a:xfrm>
          <a:prstGeom prst="wedgeRoundRectCallout">
            <a:avLst>
              <a:gd name="adj1" fmla="val -9872"/>
              <a:gd name="adj2" fmla="val -121025"/>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He will take great delight in you; in his love he will no longer rebuke you, but will rejoice over you with singing.’</a:t>
            </a:r>
          </a:p>
        </p:txBody>
      </p:sp>
    </p:spTree>
    <p:extLst>
      <p:ext uri="{BB962C8B-B14F-4D97-AF65-F5344CB8AC3E}">
        <p14:creationId xmlns:p14="http://schemas.microsoft.com/office/powerpoint/2010/main" val="39481618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332656"/>
            <a:ext cx="3456384" cy="1143000"/>
          </a:xfrm>
        </p:spPr>
        <p:txBody>
          <a:bodyPr/>
          <a:lstStyle/>
          <a:p>
            <a:r>
              <a:rPr lang="en-GB" dirty="0" smtClean="0"/>
              <a:t>Philip Brooks</a:t>
            </a:r>
            <a:endParaRPr lang="en-GB" dirty="0"/>
          </a:p>
        </p:txBody>
      </p:sp>
      <p:pic>
        <p:nvPicPr>
          <p:cNvPr id="1026" name="Picture 2" descr="Phillips Brooks FilePortrait of Phillips Brooksjpg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4752528" cy="65711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80112" y="1628800"/>
            <a:ext cx="3024336" cy="4832092"/>
          </a:xfrm>
          <a:prstGeom prst="rect">
            <a:avLst/>
          </a:prstGeom>
        </p:spPr>
        <p:txBody>
          <a:bodyPr wrap="square">
            <a:spAutoFit/>
          </a:bodyPr>
          <a:lstStyle/>
          <a:p>
            <a:r>
              <a:rPr lang="en-GB" sz="2800" dirty="0">
                <a:solidFill>
                  <a:srgbClr val="000000"/>
                </a:solidFill>
                <a:latin typeface="Arial" panose="020B0604020202020204" pitchFamily="34" charset="0"/>
                <a:ea typeface="Times New Roman" panose="02020603050405020304" pitchFamily="18" charset="0"/>
              </a:rPr>
              <a:t>Let every man and woman count himself immortal. Let him catch the revelation of Jesus in his resurrection. Let him say not merely, 'Christ is risen,' but 'I shall rise</a:t>
            </a:r>
            <a:r>
              <a:rPr lang="en-GB" sz="2800" dirty="0">
                <a:latin typeface="Arial" panose="020B0604020202020204" pitchFamily="34" charset="0"/>
                <a:ea typeface="Times New Roman" panose="02020603050405020304" pitchFamily="18" charset="0"/>
                <a:cs typeface="Times New Roman" panose="02020603050405020304" pitchFamily="18" charset="0"/>
              </a:rPr>
              <a:t>’</a:t>
            </a:r>
            <a:endParaRPr lang="en-GB" sz="2800" dirty="0"/>
          </a:p>
        </p:txBody>
      </p:sp>
    </p:spTree>
    <p:extLst>
      <p:ext uri="{BB962C8B-B14F-4D97-AF65-F5344CB8AC3E}">
        <p14:creationId xmlns:p14="http://schemas.microsoft.com/office/powerpoint/2010/main" val="38079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772400" cy="1143000"/>
          </a:xfrm>
        </p:spPr>
        <p:txBody>
          <a:bodyPr/>
          <a:lstStyle/>
          <a:p>
            <a:r>
              <a:rPr lang="en-GB" dirty="0" smtClean="0"/>
              <a:t>over to Abi …..</a:t>
            </a:r>
            <a:endParaRPr lang="en-GB" dirty="0"/>
          </a:p>
        </p:txBody>
      </p:sp>
    </p:spTree>
    <p:extLst>
      <p:ext uri="{BB962C8B-B14F-4D97-AF65-F5344CB8AC3E}">
        <p14:creationId xmlns:p14="http://schemas.microsoft.com/office/powerpoint/2010/main" val="13316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52400"/>
            <a:ext cx="9144000" cy="5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1800" dirty="0">
              <a:latin typeface="Arial" panose="020B0604020202020204" pitchFamily="34" charset="0"/>
              <a:cs typeface="Arial" panose="020B0604020202020204" pitchFamily="34" charset="0"/>
            </a:endParaRPr>
          </a:p>
          <a:p>
            <a:pPr algn="ctr" eaLnBrk="1" hangingPunct="1"/>
            <a:endParaRPr lang="en-GB" altLang="en-US" sz="3600" b="1" dirty="0">
              <a:latin typeface="Tahoma" panose="020B0604030504040204" pitchFamily="34"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See, what a morning, </a:t>
            </a:r>
          </a:p>
          <a:p>
            <a:pPr algn="ctr" eaLnBrk="1" hangingPunct="1"/>
            <a:r>
              <a:rPr lang="en-GB" altLang="en-US" sz="4000" b="1" dirty="0">
                <a:latin typeface="Tahoma" panose="020B0604030504040204" pitchFamily="34" charset="0"/>
                <a:cs typeface="Arial" panose="020B0604020202020204" pitchFamily="34" charset="0"/>
              </a:rPr>
              <a:t>gloriously bright,</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with the dawning of hope in Jerusalem;</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folded the grave-clothes, </a:t>
            </a:r>
          </a:p>
          <a:p>
            <a:pPr algn="ctr" eaLnBrk="1" hangingPunct="1"/>
            <a:r>
              <a:rPr lang="en-GB" altLang="en-US" sz="4000" b="1" dirty="0">
                <a:latin typeface="Tahoma" panose="020B0604030504040204" pitchFamily="34" charset="0"/>
                <a:cs typeface="Arial" panose="020B0604020202020204" pitchFamily="34" charset="0"/>
              </a:rPr>
              <a:t>tomb filled with light,</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as the angels announce </a:t>
            </a:r>
          </a:p>
          <a:p>
            <a:pPr algn="ctr" eaLnBrk="1" hangingPunct="1"/>
            <a:r>
              <a:rPr lang="en-GB" altLang="en-US" sz="4000" b="1" dirty="0">
                <a:latin typeface="Tahoma" panose="020B0604030504040204" pitchFamily="34" charset="0"/>
                <a:cs typeface="Arial" panose="020B0604020202020204" pitchFamily="34" charset="0"/>
              </a:rPr>
              <a:t>Christ is risen!</a:t>
            </a:r>
          </a:p>
        </p:txBody>
      </p:sp>
    </p:spTree>
    <p:extLst>
      <p:ext uri="{BB962C8B-B14F-4D97-AF65-F5344CB8AC3E}">
        <p14:creationId xmlns:p14="http://schemas.microsoft.com/office/powerpoint/2010/main" val="306820148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sz="1800" dirty="0">
              <a:latin typeface="Arial" panose="020B0604020202020204" pitchFamily="34" charset="0"/>
              <a:cs typeface="Arial" panose="020B0604020202020204" pitchFamily="34" charset="0"/>
            </a:endParaRPr>
          </a:p>
          <a:p>
            <a:pPr algn="ctr" eaLnBrk="1" hangingPunct="1">
              <a:spcBef>
                <a:spcPct val="50000"/>
              </a:spcBef>
            </a:pPr>
            <a:endParaRPr lang="en-GB" altLang="en-US" sz="2800" dirty="0">
              <a:latin typeface="Century Schoolbook" panose="02040604050505020304" pitchFamily="18"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See God's salvation plan,</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wrought in love, </a:t>
            </a:r>
          </a:p>
          <a:p>
            <a:pPr algn="ctr" eaLnBrk="1" hangingPunct="1"/>
            <a:r>
              <a:rPr lang="en-GB" altLang="en-US" sz="4000" b="1" dirty="0">
                <a:latin typeface="Tahoma" panose="020B0604030504040204" pitchFamily="34" charset="0"/>
                <a:cs typeface="Arial" panose="020B0604020202020204" pitchFamily="34" charset="0"/>
              </a:rPr>
              <a:t>borne in pain,</a:t>
            </a:r>
          </a:p>
          <a:p>
            <a:pPr algn="ctr" eaLnBrk="1" hangingPunct="1"/>
            <a:r>
              <a:rPr lang="en-GB" altLang="en-US" sz="4000" b="1" dirty="0">
                <a:latin typeface="Tahoma" panose="020B0604030504040204" pitchFamily="34" charset="0"/>
                <a:cs typeface="Arial" panose="020B0604020202020204" pitchFamily="34" charset="0"/>
              </a:rPr>
              <a:t> paid in sacrifice,</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fulfilled in Christ, the Man, </a:t>
            </a:r>
          </a:p>
          <a:p>
            <a:pPr algn="ctr" eaLnBrk="1" hangingPunct="1"/>
            <a:r>
              <a:rPr lang="en-GB" altLang="en-US" sz="4000" b="1" i="1" dirty="0">
                <a:latin typeface="Tahoma" panose="020B0604030504040204" pitchFamily="34" charset="0"/>
                <a:cs typeface="Arial" panose="020B0604020202020204" pitchFamily="34" charset="0"/>
              </a:rPr>
              <a:t>for He lives:</a:t>
            </a:r>
            <a:br>
              <a:rPr lang="en-GB" altLang="en-US" sz="4000" b="1" i="1" dirty="0">
                <a:latin typeface="Tahoma" panose="020B0604030504040204" pitchFamily="34" charset="0"/>
                <a:cs typeface="Arial" panose="020B0604020202020204" pitchFamily="34" charset="0"/>
              </a:rPr>
            </a:br>
            <a:r>
              <a:rPr lang="en-GB" altLang="en-US" sz="4000" b="1" i="1" dirty="0">
                <a:latin typeface="Tahoma" panose="020B0604030504040204" pitchFamily="34" charset="0"/>
                <a:cs typeface="Arial" panose="020B0604020202020204" pitchFamily="34" charset="0"/>
              </a:rPr>
              <a:t>Christ is risen from the dead!</a:t>
            </a:r>
          </a:p>
        </p:txBody>
      </p:sp>
    </p:spTree>
    <p:extLst>
      <p:ext uri="{BB962C8B-B14F-4D97-AF65-F5344CB8AC3E}">
        <p14:creationId xmlns:p14="http://schemas.microsoft.com/office/powerpoint/2010/main" val="86089123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sz="1800" dirty="0">
              <a:latin typeface="Arial" panose="020B0604020202020204" pitchFamily="34" charset="0"/>
              <a:cs typeface="Arial" panose="020B0604020202020204" pitchFamily="34" charset="0"/>
            </a:endParaRPr>
          </a:p>
          <a:p>
            <a:pPr algn="ctr" eaLnBrk="1" hangingPunct="1">
              <a:spcBef>
                <a:spcPct val="50000"/>
              </a:spcBef>
            </a:pPr>
            <a:endParaRPr lang="en-GB" altLang="en-US" sz="2800" dirty="0">
              <a:latin typeface="Century Schoolbook" panose="02040604050505020304" pitchFamily="18"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See Mary weeping, </a:t>
            </a:r>
          </a:p>
          <a:p>
            <a:pPr algn="ctr" eaLnBrk="1" hangingPunct="1"/>
            <a:r>
              <a:rPr lang="en-GB" altLang="en-US" sz="4000" b="1" dirty="0">
                <a:latin typeface="Tahoma" panose="020B0604030504040204" pitchFamily="34" charset="0"/>
                <a:cs typeface="Arial" panose="020B0604020202020204" pitchFamily="34" charset="0"/>
              </a:rPr>
              <a:t>'Where is He laid?'</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as in sorrow she turns from the empty tomb;</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hears a voice speaking, </a:t>
            </a:r>
          </a:p>
          <a:p>
            <a:pPr algn="ctr" eaLnBrk="1" hangingPunct="1"/>
            <a:r>
              <a:rPr lang="en-GB" altLang="en-US" sz="4000" b="1" dirty="0">
                <a:latin typeface="Tahoma" panose="020B0604030504040204" pitchFamily="34" charset="0"/>
                <a:cs typeface="Arial" panose="020B0604020202020204" pitchFamily="34" charset="0"/>
              </a:rPr>
              <a:t>calling her name;</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it's the Master, </a:t>
            </a:r>
          </a:p>
          <a:p>
            <a:pPr algn="ctr" eaLnBrk="1" hangingPunct="1"/>
            <a:r>
              <a:rPr lang="en-GB" altLang="en-US" sz="4000" b="1" dirty="0">
                <a:latin typeface="Tahoma" panose="020B0604030504040204" pitchFamily="34" charset="0"/>
                <a:cs typeface="Arial" panose="020B0604020202020204" pitchFamily="34" charset="0"/>
              </a:rPr>
              <a:t>the Lord raised to life again!</a:t>
            </a:r>
            <a:endParaRPr lang="en-GB" altLang="en-US" sz="4000" b="1" dirty="0">
              <a:latin typeface="SassoonCRInfantMedium" pitchFamily="2" charset="0"/>
              <a:cs typeface="Arial" panose="020B0604020202020204" pitchFamily="34" charset="0"/>
            </a:endParaRPr>
          </a:p>
        </p:txBody>
      </p:sp>
    </p:spTree>
    <p:extLst>
      <p:ext uri="{BB962C8B-B14F-4D97-AF65-F5344CB8AC3E}">
        <p14:creationId xmlns:p14="http://schemas.microsoft.com/office/powerpoint/2010/main" val="26808579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sz="1800" dirty="0">
              <a:latin typeface="Arial" panose="020B0604020202020204" pitchFamily="34" charset="0"/>
              <a:cs typeface="Arial" panose="020B0604020202020204" pitchFamily="34" charset="0"/>
            </a:endParaRPr>
          </a:p>
          <a:p>
            <a:pPr algn="ctr" eaLnBrk="1" hangingPunct="1">
              <a:spcBef>
                <a:spcPct val="50000"/>
              </a:spcBef>
            </a:pPr>
            <a:endParaRPr lang="en-GB" altLang="en-US" sz="2800" dirty="0">
              <a:latin typeface="Century Schoolbook" panose="02040604050505020304" pitchFamily="18"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The voice that spans </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the years,</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speaking life, </a:t>
            </a:r>
          </a:p>
          <a:p>
            <a:pPr algn="ctr" eaLnBrk="1" hangingPunct="1"/>
            <a:r>
              <a:rPr lang="en-GB" altLang="en-US" sz="4000" b="1" dirty="0">
                <a:latin typeface="Tahoma" panose="020B0604030504040204" pitchFamily="34" charset="0"/>
                <a:cs typeface="Arial" panose="020B0604020202020204" pitchFamily="34" charset="0"/>
              </a:rPr>
              <a:t>stirring hope, </a:t>
            </a:r>
          </a:p>
          <a:p>
            <a:pPr algn="ctr" eaLnBrk="1" hangingPunct="1"/>
            <a:r>
              <a:rPr lang="en-GB" altLang="en-US" sz="4000" b="1" dirty="0">
                <a:latin typeface="Tahoma" panose="020B0604030504040204" pitchFamily="34" charset="0"/>
                <a:cs typeface="Arial" panose="020B0604020202020204" pitchFamily="34" charset="0"/>
              </a:rPr>
              <a:t>bringing peace to us,</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will sound till He appears,</a:t>
            </a:r>
            <a:br>
              <a:rPr lang="en-GB" altLang="en-US" sz="4000" b="1" dirty="0">
                <a:latin typeface="Tahoma" panose="020B0604030504040204" pitchFamily="34" charset="0"/>
                <a:cs typeface="Arial" panose="020B0604020202020204" pitchFamily="34" charset="0"/>
              </a:rPr>
            </a:br>
            <a:r>
              <a:rPr lang="en-GB" altLang="en-US" sz="4000" b="1" i="1" dirty="0">
                <a:latin typeface="Tahoma" panose="020B0604030504040204" pitchFamily="34" charset="0"/>
                <a:cs typeface="Arial" panose="020B0604020202020204" pitchFamily="34" charset="0"/>
              </a:rPr>
              <a:t>for He lives, </a:t>
            </a:r>
          </a:p>
          <a:p>
            <a:pPr algn="ctr" eaLnBrk="1" hangingPunct="1"/>
            <a:r>
              <a:rPr lang="en-GB" altLang="en-US" sz="4000" b="1" i="1" dirty="0">
                <a:latin typeface="Tahoma" panose="020B0604030504040204" pitchFamily="34" charset="0"/>
                <a:cs typeface="Arial" panose="020B0604020202020204" pitchFamily="34" charset="0"/>
              </a:rPr>
              <a:t>Christ is risen from the dead!</a:t>
            </a:r>
          </a:p>
        </p:txBody>
      </p:sp>
    </p:spTree>
    <p:extLst>
      <p:ext uri="{BB962C8B-B14F-4D97-AF65-F5344CB8AC3E}">
        <p14:creationId xmlns:p14="http://schemas.microsoft.com/office/powerpoint/2010/main" val="203303337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1800" dirty="0">
              <a:latin typeface="Arial" panose="020B0604020202020204" pitchFamily="34" charset="0"/>
              <a:cs typeface="Arial" panose="020B0604020202020204" pitchFamily="34" charset="0"/>
            </a:endParaRPr>
          </a:p>
          <a:p>
            <a:pPr algn="ctr" eaLnBrk="1" hangingPunct="1"/>
            <a:endParaRPr lang="en-GB" altLang="en-US" sz="4000" dirty="0">
              <a:latin typeface="Century Schoolbook" panose="02040604050505020304" pitchFamily="18"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One with the Father, </a:t>
            </a:r>
          </a:p>
          <a:p>
            <a:pPr algn="ctr" eaLnBrk="1" hangingPunct="1"/>
            <a:r>
              <a:rPr lang="en-GB" altLang="en-US" sz="4000" b="1" dirty="0">
                <a:latin typeface="Tahoma" panose="020B0604030504040204" pitchFamily="34" charset="0"/>
                <a:cs typeface="Arial" panose="020B0604020202020204" pitchFamily="34" charset="0"/>
              </a:rPr>
              <a:t>Ancient of Days,</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through the Spirit who clothes </a:t>
            </a:r>
          </a:p>
          <a:p>
            <a:pPr algn="ctr" eaLnBrk="1" hangingPunct="1"/>
            <a:r>
              <a:rPr lang="en-GB" altLang="en-US" sz="4000" b="1" dirty="0">
                <a:latin typeface="Tahoma" panose="020B0604030504040204" pitchFamily="34" charset="0"/>
                <a:cs typeface="Arial" panose="020B0604020202020204" pitchFamily="34" charset="0"/>
              </a:rPr>
              <a:t>faith with certainty,</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honour and blessing, </a:t>
            </a:r>
          </a:p>
          <a:p>
            <a:pPr algn="ctr" eaLnBrk="1" hangingPunct="1"/>
            <a:r>
              <a:rPr lang="en-GB" altLang="en-US" sz="4000" b="1" dirty="0">
                <a:latin typeface="Tahoma" panose="020B0604030504040204" pitchFamily="34" charset="0"/>
                <a:cs typeface="Arial" panose="020B0604020202020204" pitchFamily="34" charset="0"/>
              </a:rPr>
              <a:t>glory and praise</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to the King crowned </a:t>
            </a:r>
          </a:p>
          <a:p>
            <a:pPr algn="ctr" eaLnBrk="1" hangingPunct="1"/>
            <a:r>
              <a:rPr lang="en-GB" altLang="en-US" sz="4000" b="1" dirty="0">
                <a:latin typeface="Tahoma" panose="020B0604030504040204" pitchFamily="34" charset="0"/>
                <a:cs typeface="Arial" panose="020B0604020202020204" pitchFamily="34" charset="0"/>
              </a:rPr>
              <a:t>with power and authority!</a:t>
            </a:r>
          </a:p>
        </p:txBody>
      </p:sp>
    </p:spTree>
    <p:extLst>
      <p:ext uri="{BB962C8B-B14F-4D97-AF65-F5344CB8AC3E}">
        <p14:creationId xmlns:p14="http://schemas.microsoft.com/office/powerpoint/2010/main" val="391464312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1800" dirty="0">
              <a:latin typeface="Arial" panose="020B0604020202020204" pitchFamily="34" charset="0"/>
              <a:cs typeface="Arial" panose="020B0604020202020204" pitchFamily="34" charset="0"/>
            </a:endParaRPr>
          </a:p>
          <a:p>
            <a:pPr algn="ctr" eaLnBrk="1" hangingPunct="1"/>
            <a:endParaRPr lang="en-GB" altLang="en-US" sz="4000" dirty="0">
              <a:latin typeface="Century Schoolbook" panose="02040604050505020304" pitchFamily="18" charset="0"/>
              <a:cs typeface="Arial" panose="020B0604020202020204" pitchFamily="34" charset="0"/>
            </a:endParaRPr>
          </a:p>
          <a:p>
            <a:pPr algn="ctr" eaLnBrk="1" hangingPunct="1"/>
            <a:r>
              <a:rPr lang="en-GB" altLang="en-US" sz="4000" b="1" dirty="0">
                <a:latin typeface="Tahoma" panose="020B0604030504040204" pitchFamily="34" charset="0"/>
                <a:cs typeface="Arial" panose="020B0604020202020204" pitchFamily="34" charset="0"/>
              </a:rPr>
              <a:t>And we are raised with Him,</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death is dead, </a:t>
            </a:r>
          </a:p>
          <a:p>
            <a:pPr algn="ctr" eaLnBrk="1" hangingPunct="1"/>
            <a:r>
              <a:rPr lang="en-GB" altLang="en-US" sz="4000" b="1" dirty="0">
                <a:latin typeface="Tahoma" panose="020B0604030504040204" pitchFamily="34" charset="0"/>
                <a:cs typeface="Arial" panose="020B0604020202020204" pitchFamily="34" charset="0"/>
              </a:rPr>
              <a:t>love has won, </a:t>
            </a:r>
          </a:p>
          <a:p>
            <a:pPr algn="ctr" eaLnBrk="1" hangingPunct="1"/>
            <a:r>
              <a:rPr lang="en-GB" altLang="en-US" sz="4000" b="1" dirty="0">
                <a:latin typeface="Tahoma" panose="020B0604030504040204" pitchFamily="34" charset="0"/>
                <a:cs typeface="Arial" panose="020B0604020202020204" pitchFamily="34" charset="0"/>
              </a:rPr>
              <a:t>Christ has conquered;</a:t>
            </a:r>
            <a:br>
              <a:rPr lang="en-GB" altLang="en-US" sz="4000" b="1" dirty="0">
                <a:latin typeface="Tahoma" panose="020B0604030504040204" pitchFamily="34" charset="0"/>
                <a:cs typeface="Arial" panose="020B0604020202020204" pitchFamily="34" charset="0"/>
              </a:rPr>
            </a:br>
            <a:r>
              <a:rPr lang="en-GB" altLang="en-US" sz="4000" b="1" dirty="0">
                <a:latin typeface="Tahoma" panose="020B0604030504040204" pitchFamily="34" charset="0"/>
                <a:cs typeface="Arial" panose="020B0604020202020204" pitchFamily="34" charset="0"/>
              </a:rPr>
              <a:t>and we shall reign with Him,</a:t>
            </a:r>
            <a:br>
              <a:rPr lang="en-GB" altLang="en-US" sz="4000" b="1" dirty="0">
                <a:latin typeface="Tahoma" panose="020B0604030504040204" pitchFamily="34" charset="0"/>
                <a:cs typeface="Arial" panose="020B0604020202020204" pitchFamily="34" charset="0"/>
              </a:rPr>
            </a:br>
            <a:r>
              <a:rPr lang="en-GB" altLang="en-US" sz="4000" b="1" i="1" dirty="0">
                <a:latin typeface="Tahoma" panose="020B0604030504040204" pitchFamily="34" charset="0"/>
                <a:cs typeface="Arial" panose="020B0604020202020204" pitchFamily="34" charset="0"/>
              </a:rPr>
              <a:t>for He lives, </a:t>
            </a:r>
          </a:p>
          <a:p>
            <a:pPr algn="ctr" eaLnBrk="1" hangingPunct="1"/>
            <a:r>
              <a:rPr lang="en-GB" altLang="en-US" sz="4000" b="1" i="1" dirty="0">
                <a:latin typeface="Tahoma" panose="020B0604030504040204" pitchFamily="34" charset="0"/>
                <a:cs typeface="Arial" panose="020B0604020202020204" pitchFamily="34" charset="0"/>
              </a:rPr>
              <a:t>Christ is risen from the dead!</a:t>
            </a:r>
            <a:endParaRPr lang="en-GB" altLang="en-US" sz="1400" i="1" dirty="0">
              <a:latin typeface="Arial" panose="020B0604020202020204" pitchFamily="34" charset="0"/>
              <a:cs typeface="Arial" panose="020B0604020202020204" pitchFamily="34" charset="0"/>
            </a:endParaRPr>
          </a:p>
        </p:txBody>
      </p:sp>
      <p:sp>
        <p:nvSpPr>
          <p:cNvPr id="7171" name="Text Box 3"/>
          <p:cNvSpPr txBox="1">
            <a:spLocks noChangeArrowheads="1"/>
          </p:cNvSpPr>
          <p:nvPr/>
        </p:nvSpPr>
        <p:spPr bwMode="auto">
          <a:xfrm>
            <a:off x="6156325" y="6019800"/>
            <a:ext cx="2987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GB" altLang="en-US" sz="1200">
                <a:latin typeface="Arial" panose="020B0604020202020204" pitchFamily="34" charset="0"/>
                <a:cs typeface="Arial" panose="020B0604020202020204" pitchFamily="34" charset="0"/>
              </a:rPr>
              <a:t>Stuart Townend and Keith Getty</a:t>
            </a:r>
            <a:br>
              <a:rPr lang="en-GB" altLang="en-US" sz="1200">
                <a:latin typeface="Arial" panose="020B0604020202020204" pitchFamily="34" charset="0"/>
                <a:cs typeface="Arial" panose="020B0604020202020204" pitchFamily="34" charset="0"/>
              </a:rPr>
            </a:br>
            <a:r>
              <a:rPr lang="en-GB" altLang="en-US" sz="1200">
                <a:latin typeface="Arial" panose="020B0604020202020204" pitchFamily="34" charset="0"/>
                <a:cs typeface="Arial" panose="020B0604020202020204" pitchFamily="34" charset="0"/>
              </a:rPr>
              <a:t>Copyright (c) 2003 Thankyou Music</a:t>
            </a:r>
            <a:br>
              <a:rPr lang="en-GB" altLang="en-US" sz="1200">
                <a:latin typeface="Arial" panose="020B0604020202020204" pitchFamily="34" charset="0"/>
                <a:cs typeface="Arial" panose="020B0604020202020204" pitchFamily="34" charset="0"/>
              </a:rPr>
            </a:br>
            <a:r>
              <a:rPr lang="en-GB" altLang="en-US" sz="1200">
                <a:latin typeface="Arial" panose="020B0604020202020204" pitchFamily="34" charset="0"/>
                <a:cs typeface="Arial" panose="020B0604020202020204" pitchFamily="34" charset="0"/>
              </a:rPr>
              <a:t>CCL Licence number: 291588</a:t>
            </a:r>
          </a:p>
        </p:txBody>
      </p:sp>
    </p:spTree>
    <p:extLst>
      <p:ext uri="{BB962C8B-B14F-4D97-AF65-F5344CB8AC3E}">
        <p14:creationId xmlns:p14="http://schemas.microsoft.com/office/powerpoint/2010/main" val="259014911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2564904"/>
            <a:ext cx="4896544" cy="3456384"/>
          </a:xfrm>
        </p:spPr>
        <p:txBody>
          <a:bodyPr/>
          <a:lstStyle/>
          <a:p>
            <a:pPr marL="0" lvl="0" indent="0">
              <a:buNone/>
            </a:pPr>
            <a:r>
              <a:rPr lang="en-GB" dirty="0" smtClean="0">
                <a:solidFill>
                  <a:srgbClr val="000000"/>
                </a:solidFill>
                <a:latin typeface="Calibri"/>
              </a:rPr>
              <a:t>“</a:t>
            </a:r>
            <a:r>
              <a:rPr lang="en-GB" dirty="0"/>
              <a:t>God placed all things under his feet and appointed him to be head over everything for the church, which is his body, the fullness of him who fills everything in every way.</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Ephesians 1:22-23</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3645724"/>
            <a:ext cx="1494416" cy="1479882"/>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2132856"/>
            <a:ext cx="1080120" cy="1069615"/>
          </a:xfrm>
          <a:prstGeom prst="rect">
            <a:avLst/>
          </a:prstGeom>
        </p:spPr>
      </p:pic>
      <p:sp>
        <p:nvSpPr>
          <p:cNvPr id="22" name="Title 1"/>
          <p:cNvSpPr>
            <a:spLocks noGrp="1"/>
          </p:cNvSpPr>
          <p:nvPr>
            <p:ph type="title"/>
          </p:nvPr>
        </p:nvSpPr>
        <p:spPr>
          <a:xfrm>
            <a:off x="5940152" y="3284984"/>
            <a:ext cx="3203848" cy="1872208"/>
          </a:xfrm>
        </p:spPr>
        <p:txBody>
          <a:bodyPr/>
          <a:lstStyle/>
          <a:p>
            <a:pPr marR="0" algn="r" rtl="0"/>
            <a:r>
              <a:rPr lang="en-US" sz="5400" b="1" i="0" u="none" strike="noStrike" baseline="0" dirty="0" smtClean="0">
                <a:solidFill>
                  <a:srgbClr val="C00000"/>
                </a:solidFill>
                <a:latin typeface="Calibri"/>
              </a:rPr>
              <a:t>Last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a:off x="4283968"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6093296"/>
            <a:ext cx="554069" cy="548680"/>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2996952"/>
            <a:ext cx="792088" cy="784384"/>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14096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3573016"/>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5656" y="5013176"/>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2564904"/>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7788" y="4509120"/>
            <a:ext cx="720080" cy="713076"/>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5591341"/>
            <a:ext cx="1513583" cy="1498863"/>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5013176"/>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712" y="5085184"/>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4581128"/>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9872" y="3645024"/>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581128"/>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5949280"/>
            <a:ext cx="720080" cy="713076"/>
          </a:xfrm>
          <a:prstGeom prst="rect">
            <a:avLst/>
          </a:prstGeom>
        </p:spPr>
      </p:pic>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728" y="2492896"/>
            <a:ext cx="648072" cy="641769"/>
          </a:xfrm>
          <a:prstGeom prst="rect">
            <a:avLst/>
          </a:prstGeom>
        </p:spPr>
      </p:pic>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7784" y="4077072"/>
            <a:ext cx="554069" cy="548680"/>
          </a:xfrm>
          <a:prstGeom prst="rect">
            <a:avLst/>
          </a:prstGeom>
        </p:spPr>
      </p:pic>
      <p:pic>
        <p:nvPicPr>
          <p:cNvPr id="3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7496" y="2564904"/>
            <a:ext cx="1090728" cy="1080120"/>
          </a:xfrm>
          <a:prstGeom prst="rect">
            <a:avLst/>
          </a:prstGeom>
        </p:spPr>
      </p:pic>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952" y="3140968"/>
            <a:ext cx="581722" cy="576064"/>
          </a:xfrm>
          <a:prstGeom prst="rect">
            <a:avLst/>
          </a:prstGeom>
        </p:spPr>
      </p:pic>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9832" y="4869160"/>
            <a:ext cx="864096" cy="855691"/>
          </a:xfrm>
          <a:prstGeom prst="rect">
            <a:avLst/>
          </a:prstGeom>
        </p:spPr>
      </p:pic>
      <p:pic>
        <p:nvPicPr>
          <p:cNvPr id="43" name="Picture 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5085184"/>
            <a:ext cx="554069" cy="548680"/>
          </a:xfrm>
          <a:prstGeom prst="rect">
            <a:avLst/>
          </a:prstGeom>
        </p:spPr>
      </p:pic>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3140968"/>
            <a:ext cx="554069" cy="548680"/>
          </a:xfrm>
          <a:prstGeom prst="rect">
            <a:avLst/>
          </a:prstGeom>
        </p:spPr>
      </p:pic>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5085184"/>
            <a:ext cx="554069" cy="548680"/>
          </a:xfrm>
          <a:prstGeom prst="rect">
            <a:avLst/>
          </a:prstGeom>
        </p:spPr>
      </p:pic>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4" y="4005064"/>
            <a:ext cx="720080" cy="713076"/>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21" y="1412776"/>
            <a:ext cx="5688632" cy="5633306"/>
          </a:xfrm>
          <a:prstGeom prst="rect">
            <a:avLst/>
          </a:prstGeom>
        </p:spPr>
      </p:pic>
    </p:spTree>
    <p:extLst>
      <p:ext uri="{BB962C8B-B14F-4D97-AF65-F5344CB8AC3E}">
        <p14:creationId xmlns:p14="http://schemas.microsoft.com/office/powerpoint/2010/main" val="20208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120680" cy="1143000"/>
          </a:xfrm>
        </p:spPr>
        <p:txBody>
          <a:bodyPr/>
          <a:lstStyle/>
          <a:p>
            <a:pPr marR="0" rtl="0"/>
            <a:r>
              <a:rPr lang="en-US" b="1" i="0" u="none" strike="noStrike" baseline="0" dirty="0" smtClean="0">
                <a:solidFill>
                  <a:srgbClr val="C00000"/>
                </a:solidFill>
                <a:latin typeface="Calibri"/>
              </a:rPr>
              <a:t>Question Time !</a:t>
            </a:r>
          </a:p>
        </p:txBody>
      </p:sp>
      <p:sp>
        <p:nvSpPr>
          <p:cNvPr id="3" name="Text Placeholder 2"/>
          <p:cNvSpPr>
            <a:spLocks noGrp="1"/>
          </p:cNvSpPr>
          <p:nvPr>
            <p:ph type="body" idx="1"/>
          </p:nvPr>
        </p:nvSpPr>
        <p:spPr>
          <a:xfrm>
            <a:off x="179512" y="2132856"/>
            <a:ext cx="8856984" cy="4464496"/>
          </a:xfrm>
        </p:spPr>
        <p:txBody>
          <a:bodyPr/>
          <a:lstStyle/>
          <a:p>
            <a:pPr marL="514350" indent="-514350">
              <a:buFont typeface="+mj-lt"/>
              <a:buAutoNum type="arabicPeriod"/>
            </a:pPr>
            <a:r>
              <a:rPr lang="en-GB" sz="2800" dirty="0" smtClean="0"/>
              <a:t>Why </a:t>
            </a:r>
            <a:r>
              <a:rPr lang="en-GB" sz="2800" dirty="0"/>
              <a:t>do Christians die? How does that affect your thinking about your own death?</a:t>
            </a:r>
          </a:p>
          <a:p>
            <a:pPr marL="514350" indent="-514350">
              <a:buFont typeface="+mj-lt"/>
              <a:buAutoNum type="arabicPeriod"/>
            </a:pPr>
            <a:r>
              <a:rPr lang="en-GB" sz="2800" dirty="0" smtClean="0"/>
              <a:t>When </a:t>
            </a:r>
            <a:r>
              <a:rPr lang="en-GB" sz="2800" dirty="0"/>
              <a:t>you hear the word “death”, what’s your response?</a:t>
            </a:r>
          </a:p>
          <a:p>
            <a:pPr marL="514350" indent="-514350">
              <a:buFont typeface="+mj-lt"/>
              <a:buAutoNum type="arabicPeriod"/>
            </a:pPr>
            <a:r>
              <a:rPr lang="en-GB" sz="2800" dirty="0" smtClean="0"/>
              <a:t>In </a:t>
            </a:r>
            <a:r>
              <a:rPr lang="en-GB" sz="2800" dirty="0"/>
              <a:t>our society, why don’t we speak much about death?  Is that </a:t>
            </a:r>
            <a:r>
              <a:rPr lang="en-GB" sz="2800" dirty="0" smtClean="0"/>
              <a:t>sensible? What </a:t>
            </a:r>
            <a:r>
              <a:rPr lang="en-GB" sz="2800" dirty="0"/>
              <a:t>can be done about it?</a:t>
            </a:r>
          </a:p>
          <a:p>
            <a:pPr marL="514350" indent="-514350">
              <a:buFont typeface="+mj-lt"/>
              <a:buAutoNum type="arabicPeriod"/>
            </a:pPr>
            <a:r>
              <a:rPr lang="en-GB" sz="2800" dirty="0" smtClean="0"/>
              <a:t>What </a:t>
            </a:r>
            <a:r>
              <a:rPr lang="en-GB" sz="2800" dirty="0"/>
              <a:t>aspect of your resurrection body are you looking forward to?</a:t>
            </a:r>
          </a:p>
          <a:p>
            <a:pPr marL="514350" indent="-514350">
              <a:buFont typeface="+mj-lt"/>
              <a:buAutoNum type="arabicPeriod"/>
            </a:pPr>
            <a:r>
              <a:rPr lang="en-GB" sz="2800" dirty="0" smtClean="0"/>
              <a:t>We </a:t>
            </a:r>
            <a:r>
              <a:rPr lang="en-GB" sz="2800" dirty="0"/>
              <a:t>sometimes use the phrase “to die well”. What might this mean? How can it be possible</a:t>
            </a:r>
          </a:p>
        </p:txBody>
      </p:sp>
      <p:pic>
        <p:nvPicPr>
          <p:cNvPr id="4" name="Picture 5" descr="http://www.ftb.pl/_files/artykuly/82167/grafika/147014796733_500.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6588224" y="188640"/>
            <a:ext cx="2300168" cy="19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Prayer Time !</a:t>
            </a:r>
            <a:endParaRPr lang="en-GB" sz="5400" dirty="0"/>
          </a:p>
        </p:txBody>
      </p:sp>
      <p:sp>
        <p:nvSpPr>
          <p:cNvPr id="11" name="Content Placeholder 10"/>
          <p:cNvSpPr>
            <a:spLocks noGrp="1"/>
          </p:cNvSpPr>
          <p:nvPr>
            <p:ph idx="1"/>
          </p:nvPr>
        </p:nvSpPr>
        <p:spPr>
          <a:xfrm>
            <a:off x="323528" y="2132856"/>
            <a:ext cx="8524080" cy="4608512"/>
          </a:xfrm>
        </p:spPr>
        <p:txBody>
          <a:bodyPr/>
          <a:lstStyle/>
          <a:p>
            <a:pPr lvl="0"/>
            <a:r>
              <a:rPr lang="en-GB" sz="2800" dirty="0" smtClean="0"/>
              <a:t>Pray </a:t>
            </a:r>
            <a:r>
              <a:rPr lang="en-GB" sz="2800" dirty="0"/>
              <a:t>for those bereaved, both recently and more distantly in the past. Especially pray for those whose loved ones may not have known Christ as their Saviour. May they know God’s peace.</a:t>
            </a:r>
          </a:p>
          <a:p>
            <a:pPr lvl="0"/>
            <a:r>
              <a:rPr lang="en-GB" sz="2800" dirty="0" smtClean="0"/>
              <a:t>Pray </a:t>
            </a:r>
            <a:r>
              <a:rPr lang="en-GB" sz="2800" dirty="0"/>
              <a:t>for ourselves that we may not fear death, but have confidence in the God who will resurrect us.</a:t>
            </a:r>
          </a:p>
          <a:p>
            <a:pPr lvl="0"/>
            <a:r>
              <a:rPr lang="en-GB" sz="2800" dirty="0" smtClean="0"/>
              <a:t>Praise </a:t>
            </a:r>
            <a:r>
              <a:rPr lang="en-GB" sz="2800" dirty="0"/>
              <a:t>for Christ – the first fruits of resurrection who has gone before us.</a:t>
            </a:r>
          </a:p>
          <a:p>
            <a:pPr lvl="0"/>
            <a:r>
              <a:rPr lang="en-GB" sz="2800" dirty="0" smtClean="0"/>
              <a:t>Pray </a:t>
            </a:r>
            <a:r>
              <a:rPr lang="en-GB" sz="2800" dirty="0"/>
              <a:t>for those you know, who don’t have the hope of resurrection.</a:t>
            </a:r>
          </a:p>
        </p:txBody>
      </p:sp>
      <p:pic>
        <p:nvPicPr>
          <p:cNvPr id="2050" name="Picture 2"/>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1520" y="484603"/>
            <a:ext cx="4104456" cy="104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anim calcmode="lin" valueType="num">
                                      <p:cBhvr>
                                        <p:cTn id="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Take Home!</a:t>
            </a:r>
            <a:endParaRPr lang="en-GB" sz="5400" dirty="0"/>
          </a:p>
        </p:txBody>
      </p:sp>
      <p:sp>
        <p:nvSpPr>
          <p:cNvPr id="11" name="Content Placeholder 10"/>
          <p:cNvSpPr>
            <a:spLocks noGrp="1"/>
          </p:cNvSpPr>
          <p:nvPr>
            <p:ph idx="1"/>
          </p:nvPr>
        </p:nvSpPr>
        <p:spPr>
          <a:xfrm>
            <a:off x="755576" y="2852936"/>
            <a:ext cx="7992888" cy="720080"/>
          </a:xfrm>
        </p:spPr>
        <p:txBody>
          <a:bodyPr/>
          <a:lstStyle/>
          <a:p>
            <a:pPr marL="0" indent="0" fontAlgn="auto">
              <a:buNone/>
            </a:pPr>
            <a:r>
              <a:rPr lang="en-GB" sz="2800" dirty="0" smtClean="0"/>
              <a:t>“In </a:t>
            </a:r>
            <a:r>
              <a:rPr lang="en-GB" sz="2800" dirty="0"/>
              <a:t>grief nothing ‘stays </a:t>
            </a:r>
            <a:r>
              <a:rPr lang="en-GB" sz="2800" dirty="0" smtClean="0"/>
              <a:t>put’ … The </a:t>
            </a:r>
            <a:r>
              <a:rPr lang="en-GB" sz="2800" dirty="0"/>
              <a:t>same leg is cut off time after time” - C.S. Lewis</a:t>
            </a:r>
          </a:p>
          <a:p>
            <a:pPr marL="0" indent="0" fontAlgn="auto">
              <a:buNone/>
            </a:pPr>
            <a:r>
              <a:rPr lang="en-GB" sz="2800" dirty="0" smtClean="0"/>
              <a:t>“</a:t>
            </a:r>
            <a:r>
              <a:rPr lang="en-GB" sz="2800" dirty="0"/>
              <a:t>To the Christian death is the exchanging of a tent for a building” - Billy Graham</a:t>
            </a:r>
          </a:p>
          <a:p>
            <a:pPr marL="0" indent="0" fontAlgn="auto">
              <a:buNone/>
            </a:pPr>
            <a:r>
              <a:rPr lang="en-GB" sz="2800" dirty="0" smtClean="0"/>
              <a:t>“</a:t>
            </a:r>
            <a:r>
              <a:rPr lang="en-GB" sz="2800" dirty="0"/>
              <a:t>The valley of the shadow of death holds no darkness for the child of God. There must be light, else there could be no shadow. Jesus is the light. He has overcome death” - D.L. Moody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188640"/>
            <a:ext cx="2702410" cy="2612330"/>
          </a:xfrm>
          <a:prstGeom prst="rect">
            <a:avLst/>
          </a:prstGeom>
        </p:spPr>
      </p:pic>
      <p:sp>
        <p:nvSpPr>
          <p:cNvPr id="6" name="Content Placeholder 10"/>
          <p:cNvSpPr txBox="1">
            <a:spLocks/>
          </p:cNvSpPr>
          <p:nvPr/>
        </p:nvSpPr>
        <p:spPr bwMode="auto">
          <a:xfrm>
            <a:off x="3851920" y="1556792"/>
            <a:ext cx="504056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536575" indent="-536575" algn="l" rtl="0" fontAlgn="base">
              <a:spcBef>
                <a:spcPct val="20000"/>
              </a:spcBef>
              <a:spcAft>
                <a:spcPct val="0"/>
              </a:spcAft>
              <a:buFontTx/>
              <a:buBlip>
                <a:blip r:embed="rId3"/>
              </a:buBlip>
              <a:defRPr lang="en-US" sz="3200">
                <a:solidFill>
                  <a:schemeClr val="tx1"/>
                </a:solidFill>
                <a:latin typeface="Calibri" pitchFamily="34" charset="0"/>
                <a:ea typeface="+mn-ea"/>
                <a:cs typeface="Calibri" pitchFamily="34" charset="0"/>
              </a:defRPr>
            </a:lvl1pPr>
            <a:lvl2pPr marL="719138" indent="-536575" algn="l" rtl="0" fontAlgn="base">
              <a:spcBef>
                <a:spcPct val="20000"/>
              </a:spcBef>
              <a:spcAft>
                <a:spcPct val="0"/>
              </a:spcAft>
              <a:buFontTx/>
              <a:buBlip>
                <a:blip r:embed="rId3"/>
              </a:buBlip>
              <a:defRPr lang="en-US" sz="2800">
                <a:solidFill>
                  <a:schemeClr val="tx1"/>
                </a:solidFill>
                <a:latin typeface="Calibri" pitchFamily="34" charset="0"/>
                <a:cs typeface="Calibri" pitchFamily="34" charset="0"/>
              </a:defRPr>
            </a:lvl2pPr>
            <a:lvl3pPr marL="901700" indent="-547688" algn="l" rtl="0" fontAlgn="base">
              <a:spcBef>
                <a:spcPct val="20000"/>
              </a:spcBef>
              <a:spcAft>
                <a:spcPct val="0"/>
              </a:spcAft>
              <a:buFontTx/>
              <a:buBlip>
                <a:blip r:embed="rId3"/>
              </a:buBlip>
              <a:defRPr lang="en-US" sz="2400">
                <a:solidFill>
                  <a:schemeClr val="tx1"/>
                </a:solidFill>
                <a:latin typeface="Calibri" pitchFamily="34" charset="0"/>
                <a:cs typeface="Calibri" pitchFamily="34" charset="0"/>
              </a:defRPr>
            </a:lvl3pPr>
            <a:lvl4pPr marL="1073150" indent="-536575" algn="l" rtl="0" fontAlgn="base">
              <a:spcBef>
                <a:spcPct val="20000"/>
              </a:spcBef>
              <a:spcAft>
                <a:spcPct val="0"/>
              </a:spcAft>
              <a:buFontTx/>
              <a:buBlip>
                <a:blip r:embed="rId3"/>
              </a:buBlip>
              <a:defRPr lang="en-US" sz="2000">
                <a:solidFill>
                  <a:schemeClr val="tx1"/>
                </a:solidFill>
                <a:latin typeface="Calibri" pitchFamily="34" charset="0"/>
                <a:cs typeface="Calibri" pitchFamily="34" charset="0"/>
              </a:defRPr>
            </a:lvl4pPr>
            <a:lvl5pPr marL="1169988" indent="-547688" algn="l" rtl="0" fontAlgn="base">
              <a:spcBef>
                <a:spcPct val="20000"/>
              </a:spcBef>
              <a:spcAft>
                <a:spcPct val="0"/>
              </a:spcAft>
              <a:buFontTx/>
              <a:buBlip>
                <a:blip r:embed="rId3"/>
              </a:buBlip>
              <a:defRPr lang="en-US"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buFontTx/>
              <a:buNone/>
            </a:pPr>
            <a:r>
              <a:rPr lang="en-GB" sz="3600" i="1" kern="0" dirty="0" smtClean="0"/>
              <a:t>Quotes to ponder</a:t>
            </a:r>
            <a:endParaRPr lang="en-GB" sz="3600" i="1" kern="0" dirty="0"/>
          </a:p>
        </p:txBody>
      </p:sp>
    </p:spTree>
    <p:extLst>
      <p:ext uri="{BB962C8B-B14F-4D97-AF65-F5344CB8AC3E}">
        <p14:creationId xmlns:p14="http://schemas.microsoft.com/office/powerpoint/2010/main" val="1206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6"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772400" cy="1143000"/>
          </a:xfrm>
        </p:spPr>
        <p:txBody>
          <a:bodyPr/>
          <a:lstStyle/>
          <a:p>
            <a:r>
              <a:rPr lang="en-GB" dirty="0" smtClean="0"/>
              <a:t>Back to Andrew …..</a:t>
            </a:r>
            <a:endParaRPr lang="en-GB" dirty="0"/>
          </a:p>
        </p:txBody>
      </p:sp>
    </p:spTree>
    <p:extLst>
      <p:ext uri="{BB962C8B-B14F-4D97-AF65-F5344CB8AC3E}">
        <p14:creationId xmlns:p14="http://schemas.microsoft.com/office/powerpoint/2010/main" val="22447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79912" y="2924944"/>
            <a:ext cx="4896544" cy="2764246"/>
          </a:xfrm>
        </p:spPr>
        <p:txBody>
          <a:bodyPr/>
          <a:lstStyle/>
          <a:p>
            <a:pPr marL="0" lvl="0" indent="0">
              <a:buNone/>
            </a:pPr>
            <a:r>
              <a:rPr lang="en-GB" dirty="0" smtClean="0">
                <a:solidFill>
                  <a:srgbClr val="000000"/>
                </a:solidFill>
                <a:latin typeface="Calibri"/>
              </a:rPr>
              <a:t>“</a:t>
            </a:r>
            <a:r>
              <a:rPr lang="en-GB" dirty="0"/>
              <a:t>As in Adam all die, so in Christ all will be made </a:t>
            </a:r>
            <a:r>
              <a:rPr lang="en-GB" dirty="0" smtClean="0"/>
              <a:t>alive.</a:t>
            </a:r>
            <a:r>
              <a:rPr lang="en-GB" dirty="0" smtClean="0">
                <a:solidFill>
                  <a:srgbClr val="000000"/>
                </a:solidFill>
                <a:latin typeface="Calibri"/>
              </a:rPr>
              <a:t>”</a:t>
            </a:r>
            <a:r>
              <a:rPr lang="en-GB" dirty="0">
                <a:solidFill>
                  <a:srgbClr val="000000"/>
                </a:solidFill>
                <a:latin typeface="Calibri"/>
              </a:rPr>
              <a:t/>
            </a:r>
            <a:br>
              <a:rPr lang="en-GB" dirty="0">
                <a:solidFill>
                  <a:srgbClr val="000000"/>
                </a:solidFill>
                <a:latin typeface="Calibri"/>
              </a:rPr>
            </a:br>
            <a:r>
              <a:rPr lang="en-GB" dirty="0" smtClean="0">
                <a:solidFill>
                  <a:srgbClr val="000000"/>
                </a:solidFill>
                <a:latin typeface="Calibri"/>
              </a:rPr>
              <a:t>		</a:t>
            </a:r>
            <a:r>
              <a:rPr lang="en-GB" sz="2800" dirty="0" smtClean="0">
                <a:solidFill>
                  <a:srgbClr val="000000"/>
                </a:solidFill>
                <a:latin typeface="Calibri"/>
              </a:rPr>
              <a:t>1 </a:t>
            </a:r>
            <a:r>
              <a:rPr lang="en-GB" sz="2800" dirty="0">
                <a:solidFill>
                  <a:srgbClr val="000000"/>
                </a:solidFill>
                <a:latin typeface="Calibri"/>
              </a:rPr>
              <a:t>Corinthians 15:22</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4221088"/>
            <a:ext cx="990360" cy="980728"/>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8264" y="4437112"/>
            <a:ext cx="643828" cy="637566"/>
          </a:xfrm>
          <a:prstGeom prst="rect">
            <a:avLst/>
          </a:prstGeom>
        </p:spPr>
      </p:pic>
      <p:sp>
        <p:nvSpPr>
          <p:cNvPr id="22" name="Title 1"/>
          <p:cNvSpPr>
            <a:spLocks noGrp="1"/>
          </p:cNvSpPr>
          <p:nvPr>
            <p:ph type="title"/>
          </p:nvPr>
        </p:nvSpPr>
        <p:spPr>
          <a:xfrm>
            <a:off x="107504" y="3861048"/>
            <a:ext cx="3203848" cy="1872208"/>
          </a:xfrm>
        </p:spPr>
        <p:txBody>
          <a:bodyPr/>
          <a:lstStyle/>
          <a:p>
            <a:pPr marR="0" algn="l"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flipH="1">
            <a:off x="-19323"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50100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088" y="2996952"/>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8104" y="3429000"/>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6336" y="4437112"/>
            <a:ext cx="576064" cy="570461"/>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2924944"/>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3356992"/>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2996952"/>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429000"/>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2996952"/>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224" y="3356992"/>
            <a:ext cx="936104" cy="926999"/>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896" y="1556792"/>
            <a:ext cx="4968552" cy="4920229"/>
          </a:xfrm>
          <a:prstGeom prst="rect">
            <a:avLst/>
          </a:prstGeom>
        </p:spPr>
      </p:pic>
    </p:spTree>
    <p:extLst>
      <p:ext uri="{BB962C8B-B14F-4D97-AF65-F5344CB8AC3E}">
        <p14:creationId xmlns:p14="http://schemas.microsoft.com/office/powerpoint/2010/main" val="207059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a:latin typeface="Tahoma" panose="020B0604030504040204" pitchFamily="34" charset="0"/>
              <a:cs typeface="Arial" panose="020B0604020202020204" pitchFamily="34" charset="0"/>
            </a:endParaRPr>
          </a:p>
          <a:p>
            <a:pPr eaLnBrk="1" hangingPunct="1"/>
            <a:endParaRPr lang="en-GB" altLang="en-US" sz="3600" b="1">
              <a:latin typeface="Tahoma" panose="020B0604030504040204" pitchFamily="34" charset="0"/>
              <a:cs typeface="Arial" panose="020B0604020202020204" pitchFamily="34" charset="0"/>
            </a:endParaRPr>
          </a:p>
          <a:p>
            <a:pPr algn="ctr" eaLnBrk="1" hangingPunct="1"/>
            <a:r>
              <a:rPr lang="en-GB" altLang="en-US" sz="3600" b="1">
                <a:latin typeface="Tahoma" panose="020B0604030504040204" pitchFamily="34" charset="0"/>
                <a:cs typeface="Arial" panose="020B0604020202020204" pitchFamily="34" charset="0"/>
              </a:rPr>
              <a:t>There is a day</a:t>
            </a:r>
          </a:p>
          <a:p>
            <a:pPr algn="ctr" eaLnBrk="1" hangingPunct="1"/>
            <a:r>
              <a:rPr lang="en-GB" altLang="en-US" sz="3600" b="1">
                <a:latin typeface="Tahoma" panose="020B0604030504040204" pitchFamily="34" charset="0"/>
                <a:cs typeface="Arial" panose="020B0604020202020204" pitchFamily="34" charset="0"/>
              </a:rPr>
              <a:t>that all creation’s waiting for,</a:t>
            </a:r>
          </a:p>
          <a:p>
            <a:pPr algn="ctr" eaLnBrk="1" hangingPunct="1"/>
            <a:r>
              <a:rPr lang="en-GB" altLang="en-US" sz="3600" b="1">
                <a:latin typeface="Tahoma" panose="020B0604030504040204" pitchFamily="34" charset="0"/>
                <a:cs typeface="Arial" panose="020B0604020202020204" pitchFamily="34" charset="0"/>
              </a:rPr>
              <a:t>a day of freedom and</a:t>
            </a:r>
          </a:p>
          <a:p>
            <a:pPr algn="ctr" eaLnBrk="1" hangingPunct="1"/>
            <a:r>
              <a:rPr lang="en-GB" altLang="en-US" sz="3600" b="1">
                <a:latin typeface="Tahoma" panose="020B0604030504040204" pitchFamily="34" charset="0"/>
                <a:cs typeface="Arial" panose="020B0604020202020204" pitchFamily="34" charset="0"/>
              </a:rPr>
              <a:t>liberation for the earth.</a:t>
            </a:r>
          </a:p>
          <a:p>
            <a:pPr algn="ctr" eaLnBrk="1" hangingPunct="1"/>
            <a:r>
              <a:rPr lang="en-GB" altLang="en-US" sz="3600" b="1">
                <a:latin typeface="Tahoma" panose="020B0604030504040204" pitchFamily="34" charset="0"/>
                <a:cs typeface="Arial" panose="020B0604020202020204" pitchFamily="34" charset="0"/>
              </a:rPr>
              <a:t>And on that day </a:t>
            </a:r>
          </a:p>
          <a:p>
            <a:pPr algn="ctr" eaLnBrk="1" hangingPunct="1"/>
            <a:r>
              <a:rPr lang="en-GB" altLang="en-US" sz="3600" b="1">
                <a:latin typeface="Tahoma" panose="020B0604030504040204" pitchFamily="34" charset="0"/>
                <a:cs typeface="Arial" panose="020B0604020202020204" pitchFamily="34" charset="0"/>
              </a:rPr>
              <a:t>the Lord will come</a:t>
            </a:r>
          </a:p>
          <a:p>
            <a:pPr algn="ctr" eaLnBrk="1" hangingPunct="1"/>
            <a:r>
              <a:rPr lang="en-GB" altLang="en-US" sz="3600" b="1">
                <a:latin typeface="Tahoma" panose="020B0604030504040204" pitchFamily="34" charset="0"/>
                <a:cs typeface="Arial" panose="020B0604020202020204" pitchFamily="34" charset="0"/>
              </a:rPr>
              <a:t>to meet His bride,</a:t>
            </a:r>
          </a:p>
          <a:p>
            <a:pPr algn="ctr" eaLnBrk="1" hangingPunct="1"/>
            <a:r>
              <a:rPr lang="en-GB" altLang="en-US" sz="3600" b="1">
                <a:latin typeface="Tahoma" panose="020B0604030504040204" pitchFamily="34" charset="0"/>
                <a:cs typeface="Arial" panose="020B0604020202020204" pitchFamily="34" charset="0"/>
              </a:rPr>
              <a:t>and when we see Him, </a:t>
            </a:r>
          </a:p>
          <a:p>
            <a:pPr algn="ctr" eaLnBrk="1" hangingPunct="1"/>
            <a:r>
              <a:rPr lang="en-GB" altLang="en-US" sz="3600" b="1">
                <a:latin typeface="Tahoma" panose="020B0604030504040204" pitchFamily="34" charset="0"/>
                <a:cs typeface="Arial" panose="020B0604020202020204" pitchFamily="34" charset="0"/>
              </a:rPr>
              <a:t>in an instant, we’ll be changed.</a:t>
            </a:r>
          </a:p>
        </p:txBody>
      </p:sp>
    </p:spTree>
    <p:extLst>
      <p:ext uri="{BB962C8B-B14F-4D97-AF65-F5344CB8AC3E}">
        <p14:creationId xmlns:p14="http://schemas.microsoft.com/office/powerpoint/2010/main" val="267963174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a:latin typeface="Tahoma" panose="020B0604030504040204" pitchFamily="34" charset="0"/>
                <a:cs typeface="Arial" panose="020B0604020202020204" pitchFamily="34" charset="0"/>
              </a:rPr>
              <a:t>2</a:t>
            </a:r>
          </a:p>
          <a:p>
            <a:pPr eaLnBrk="1" hangingPunct="1"/>
            <a:endParaRPr lang="en-GB" altLang="en-US">
              <a:latin typeface="Tahoma" panose="020B0604030504040204" pitchFamily="34" charset="0"/>
              <a:cs typeface="Arial" panose="020B0604020202020204" pitchFamily="34" charset="0"/>
            </a:endParaRPr>
          </a:p>
          <a:p>
            <a:pPr algn="ctr" eaLnBrk="1" hangingPunct="1"/>
            <a:r>
              <a:rPr lang="en-GB" altLang="en-US" sz="3600" b="1">
                <a:latin typeface="Tahoma" panose="020B0604030504040204" pitchFamily="34" charset="0"/>
                <a:cs typeface="Arial" panose="020B0604020202020204" pitchFamily="34" charset="0"/>
              </a:rPr>
              <a:t>The trumpet sounds </a:t>
            </a:r>
          </a:p>
          <a:p>
            <a:pPr algn="ctr" eaLnBrk="1" hangingPunct="1"/>
            <a:r>
              <a:rPr lang="en-GB" altLang="en-US" sz="3600" b="1">
                <a:latin typeface="Tahoma" panose="020B0604030504040204" pitchFamily="34" charset="0"/>
                <a:cs typeface="Arial" panose="020B0604020202020204" pitchFamily="34" charset="0"/>
              </a:rPr>
              <a:t>and the dead will then be raised</a:t>
            </a:r>
          </a:p>
          <a:p>
            <a:pPr algn="ctr" eaLnBrk="1" hangingPunct="1"/>
            <a:r>
              <a:rPr lang="en-GB" altLang="en-US" sz="3600" b="1">
                <a:latin typeface="Tahoma" panose="020B0604030504040204" pitchFamily="34" charset="0"/>
                <a:cs typeface="Arial" panose="020B0604020202020204" pitchFamily="34" charset="0"/>
              </a:rPr>
              <a:t>by His power,</a:t>
            </a:r>
          </a:p>
          <a:p>
            <a:pPr algn="ctr" eaLnBrk="1" hangingPunct="1"/>
            <a:r>
              <a:rPr lang="en-GB" altLang="en-US" sz="3600" b="1">
                <a:latin typeface="Tahoma" panose="020B0604030504040204" pitchFamily="34" charset="0"/>
                <a:cs typeface="Arial" panose="020B0604020202020204" pitchFamily="34" charset="0"/>
              </a:rPr>
              <a:t>never to perish again.</a:t>
            </a:r>
          </a:p>
          <a:p>
            <a:pPr algn="ctr" eaLnBrk="1" hangingPunct="1"/>
            <a:r>
              <a:rPr lang="en-GB" altLang="en-US" sz="3600" b="1">
                <a:latin typeface="Tahoma" panose="020B0604030504040204" pitchFamily="34" charset="0"/>
                <a:cs typeface="Arial" panose="020B0604020202020204" pitchFamily="34" charset="0"/>
              </a:rPr>
              <a:t>Once only flesh,</a:t>
            </a:r>
          </a:p>
          <a:p>
            <a:pPr algn="ctr" eaLnBrk="1" hangingPunct="1"/>
            <a:r>
              <a:rPr lang="en-GB" altLang="en-US" sz="3600" b="1">
                <a:latin typeface="Tahoma" panose="020B0604030504040204" pitchFamily="34" charset="0"/>
                <a:cs typeface="Arial" panose="020B0604020202020204" pitchFamily="34" charset="0"/>
              </a:rPr>
              <a:t>now clothed with immortality;</a:t>
            </a:r>
          </a:p>
          <a:p>
            <a:pPr algn="ctr" eaLnBrk="1" hangingPunct="1"/>
            <a:r>
              <a:rPr lang="en-GB" altLang="en-US" sz="3600" b="1">
                <a:latin typeface="Tahoma" panose="020B0604030504040204" pitchFamily="34" charset="0"/>
                <a:cs typeface="Arial" panose="020B0604020202020204" pitchFamily="34" charset="0"/>
              </a:rPr>
              <a:t>Death has now been</a:t>
            </a:r>
          </a:p>
          <a:p>
            <a:pPr algn="ctr" eaLnBrk="1" hangingPunct="1"/>
            <a:r>
              <a:rPr lang="en-GB" altLang="en-US" sz="3600" b="1">
                <a:latin typeface="Tahoma" panose="020B0604030504040204" pitchFamily="34" charset="0"/>
                <a:cs typeface="Arial" panose="020B0604020202020204" pitchFamily="34" charset="0"/>
              </a:rPr>
              <a:t>swallowed up in victory.</a:t>
            </a:r>
          </a:p>
          <a:p>
            <a:pPr eaLnBrk="1" hangingPunct="1">
              <a:spcBef>
                <a:spcPct val="50000"/>
              </a:spcBef>
            </a:pPr>
            <a:endParaRPr lang="en-GB" altLang="en-US" sz="3600" b="1">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74327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5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i="1" dirty="0">
              <a:latin typeface="Tahoma" panose="020B0604030504040204" pitchFamily="34" charset="0"/>
              <a:cs typeface="Arial" panose="020B0604020202020204" pitchFamily="34" charset="0"/>
            </a:endParaRPr>
          </a:p>
          <a:p>
            <a:pPr algn="ctr" eaLnBrk="1" hangingPunct="1"/>
            <a:endParaRPr lang="en-GB" altLang="en-US" i="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We will meet Him in the air</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then we will be like Him,</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for we will see Him, as He is.</a:t>
            </a:r>
            <a:endParaRPr lang="en-GB" altLang="en-US" sz="3600" b="1" dirty="0">
              <a:latin typeface="Tahoma" panose="020B0604030504040204" pitchFamily="34" charset="0"/>
              <a:cs typeface="Arial" panose="020B0604020202020204" pitchFamily="34" charset="0"/>
            </a:endParaRPr>
          </a:p>
          <a:p>
            <a:pPr algn="ctr" eaLnBrk="1" hangingPunct="1"/>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Then all hurt and pain will cease,</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we’ll be with Him forever,</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in His glory we will live,</a:t>
            </a:r>
            <a:endParaRPr lang="en-GB" altLang="en-US" sz="3600" b="1" dirty="0">
              <a:latin typeface="Tahoma" panose="020B0604030504040204" pitchFamily="34" charset="0"/>
              <a:cs typeface="Arial" panose="020B0604020202020204" pitchFamily="34" charset="0"/>
            </a:endParaRPr>
          </a:p>
          <a:p>
            <a:pPr algn="ctr" eaLnBrk="1" hangingPunct="1">
              <a:spcBef>
                <a:spcPct val="50000"/>
              </a:spcBef>
            </a:pPr>
            <a:endParaRPr lang="en-GB" altLang="en-US" sz="3600" b="1" dirty="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3758009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Tahoma" panose="020B0604030504040204" pitchFamily="34" charset="0"/>
                <a:cs typeface="Arial" panose="020B0604020202020204" pitchFamily="34" charset="0"/>
              </a:rPr>
              <a:t>3</a:t>
            </a:r>
          </a:p>
          <a:p>
            <a:pPr algn="ctr" eaLnBrk="1" hangingPunct="1"/>
            <a:endParaRPr lang="en-GB" altLang="en-US" dirty="0">
              <a:latin typeface="Tahoma" panose="020B0604030504040204" pitchFamily="34" charset="0"/>
              <a:cs typeface="Arial" panose="020B0604020202020204" pitchFamily="34" charset="0"/>
            </a:endParaRPr>
          </a:p>
          <a:p>
            <a:pPr algn="ctr" eaLnBrk="1" hangingPunct="1"/>
            <a:r>
              <a:rPr lang="en-GB" altLang="en-US" sz="3600" b="1" dirty="0">
                <a:latin typeface="Tahoma" panose="020B0604030504040204" pitchFamily="34" charset="0"/>
                <a:cs typeface="Arial" panose="020B0604020202020204" pitchFamily="34" charset="0"/>
              </a:rPr>
              <a:t>So lift your eyes</a:t>
            </a:r>
          </a:p>
          <a:p>
            <a:pPr algn="ctr" eaLnBrk="1" hangingPunct="1"/>
            <a:r>
              <a:rPr lang="en-GB" altLang="en-US" sz="3600" b="1" dirty="0">
                <a:latin typeface="Tahoma" panose="020B0604030504040204" pitchFamily="34" charset="0"/>
                <a:cs typeface="Arial" panose="020B0604020202020204" pitchFamily="34" charset="0"/>
              </a:rPr>
              <a:t>to the things as yet unseen,</a:t>
            </a:r>
          </a:p>
          <a:p>
            <a:pPr algn="ctr" eaLnBrk="1" hangingPunct="1"/>
            <a:r>
              <a:rPr lang="en-GB" altLang="en-US" sz="3600" b="1" dirty="0">
                <a:latin typeface="Tahoma" panose="020B0604030504040204" pitchFamily="34" charset="0"/>
                <a:cs typeface="Arial" panose="020B0604020202020204" pitchFamily="34" charset="0"/>
              </a:rPr>
              <a:t>that will remain now</a:t>
            </a:r>
          </a:p>
          <a:p>
            <a:pPr algn="ctr" eaLnBrk="1" hangingPunct="1"/>
            <a:r>
              <a:rPr lang="en-GB" altLang="en-US" sz="3600" b="1" dirty="0">
                <a:latin typeface="Tahoma" panose="020B0604030504040204" pitchFamily="34" charset="0"/>
                <a:cs typeface="Arial" panose="020B0604020202020204" pitchFamily="34" charset="0"/>
              </a:rPr>
              <a:t>for all eternity.</a:t>
            </a:r>
          </a:p>
          <a:p>
            <a:pPr algn="ctr" eaLnBrk="1" hangingPunct="1"/>
            <a:r>
              <a:rPr lang="en-GB" altLang="en-US" sz="3600" b="1" dirty="0">
                <a:latin typeface="Tahoma" panose="020B0604030504040204" pitchFamily="34" charset="0"/>
                <a:cs typeface="Arial" panose="020B0604020202020204" pitchFamily="34" charset="0"/>
              </a:rPr>
              <a:t>Though trouble’s hard</a:t>
            </a:r>
          </a:p>
          <a:p>
            <a:pPr algn="ctr" eaLnBrk="1" hangingPunct="1"/>
            <a:r>
              <a:rPr lang="en-GB" altLang="en-US" sz="3600" b="1" dirty="0">
                <a:latin typeface="Tahoma" panose="020B0604030504040204" pitchFamily="34" charset="0"/>
                <a:cs typeface="Arial" panose="020B0604020202020204" pitchFamily="34" charset="0"/>
              </a:rPr>
              <a:t>it’s only momentary,</a:t>
            </a:r>
          </a:p>
          <a:p>
            <a:pPr algn="ctr" eaLnBrk="1" hangingPunct="1"/>
            <a:r>
              <a:rPr lang="en-GB" altLang="en-US" sz="3600" b="1" dirty="0">
                <a:latin typeface="Tahoma" panose="020B0604030504040204" pitchFamily="34" charset="0"/>
                <a:cs typeface="Arial" panose="020B0604020202020204" pitchFamily="34" charset="0"/>
              </a:rPr>
              <a:t>and it’s achieving</a:t>
            </a:r>
          </a:p>
          <a:p>
            <a:pPr algn="ctr" eaLnBrk="1" hangingPunct="1"/>
            <a:r>
              <a:rPr lang="en-GB" altLang="en-US" sz="3600" b="1" dirty="0">
                <a:latin typeface="Tahoma" panose="020B0604030504040204" pitchFamily="34" charset="0"/>
                <a:cs typeface="Arial" panose="020B0604020202020204" pitchFamily="34" charset="0"/>
              </a:rPr>
              <a:t>our future glory. </a:t>
            </a:r>
          </a:p>
        </p:txBody>
      </p:sp>
    </p:spTree>
    <p:extLst>
      <p:ext uri="{BB962C8B-B14F-4D97-AF65-F5344CB8AC3E}">
        <p14:creationId xmlns:p14="http://schemas.microsoft.com/office/powerpoint/2010/main" val="347715450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9750" y="0"/>
            <a:ext cx="7993063"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i="1" dirty="0">
              <a:latin typeface="Tahoma" panose="020B0604030504040204" pitchFamily="34" charset="0"/>
              <a:cs typeface="Arial" panose="020B0604020202020204" pitchFamily="34" charset="0"/>
            </a:endParaRPr>
          </a:p>
          <a:p>
            <a:pPr algn="ctr" eaLnBrk="1" hangingPunct="1"/>
            <a:endParaRPr lang="en-GB" altLang="en-US" i="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We will meet Him in the air</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then we will be like Him,</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for we will see Him, as He is.</a:t>
            </a:r>
            <a:endParaRPr lang="en-GB" altLang="en-US" sz="3600" b="1" dirty="0">
              <a:latin typeface="Tahoma" panose="020B0604030504040204" pitchFamily="34" charset="0"/>
              <a:cs typeface="Arial" panose="020B0604020202020204" pitchFamily="34" charset="0"/>
            </a:endParaRPr>
          </a:p>
          <a:p>
            <a:pPr algn="ctr" eaLnBrk="1" hangingPunct="1"/>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Then all hurt and pain will cease,</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we’ll be with Him forever,</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3600" b="1" i="1" dirty="0">
                <a:latin typeface="Tahoma" panose="020B0604030504040204" pitchFamily="34" charset="0"/>
                <a:cs typeface="Arial" panose="020B0604020202020204" pitchFamily="34" charset="0"/>
              </a:rPr>
              <a:t>and in His glory we will live.</a:t>
            </a:r>
            <a:endParaRPr lang="en-GB" altLang="en-US" sz="3600" b="1" dirty="0">
              <a:latin typeface="Tahoma" panose="020B0604030504040204" pitchFamily="34" charset="0"/>
              <a:cs typeface="Arial" panose="020B0604020202020204" pitchFamily="34" charset="0"/>
            </a:endParaRPr>
          </a:p>
          <a:p>
            <a:pPr algn="ctr" eaLnBrk="1" hangingPunct="1"/>
            <a:r>
              <a:rPr lang="en-GB" altLang="en-US" sz="4400" i="1" dirty="0">
                <a:latin typeface="Arial" panose="020B0604020202020204" pitchFamily="34" charset="0"/>
                <a:cs typeface="Arial" panose="020B0604020202020204" pitchFamily="34" charset="0"/>
              </a:rPr>
              <a:t>				  </a:t>
            </a:r>
          </a:p>
          <a:p>
            <a:pPr algn="r" eaLnBrk="1" hangingPunct="1"/>
            <a:r>
              <a:rPr lang="en-GB" altLang="en-US" sz="1200" dirty="0">
                <a:latin typeface="Arial Narrow" panose="020B0606020202030204" pitchFamily="34" charset="0"/>
                <a:cs typeface="Arial" panose="020B0604020202020204" pitchFamily="34" charset="0"/>
              </a:rPr>
              <a:t>Nathan </a:t>
            </a:r>
            <a:r>
              <a:rPr lang="en-GB" altLang="en-US" sz="1200" dirty="0" err="1">
                <a:latin typeface="Arial Narrow" panose="020B0606020202030204" pitchFamily="34" charset="0"/>
                <a:cs typeface="Arial" panose="020B0604020202020204" pitchFamily="34" charset="0"/>
              </a:rPr>
              <a:t>Fellingham</a:t>
            </a:r>
            <a:r>
              <a:rPr lang="en-GB" altLang="en-US" sz="1200" dirty="0">
                <a:latin typeface="Arial Narrow" panose="020B0606020202030204" pitchFamily="34" charset="0"/>
                <a:cs typeface="Arial" panose="020B0604020202020204" pitchFamily="34" charset="0"/>
              </a:rPr>
              <a:t/>
            </a:r>
            <a:br>
              <a:rPr lang="en-GB" altLang="en-US" sz="1200" dirty="0">
                <a:latin typeface="Arial Narrow" panose="020B0606020202030204" pitchFamily="34" charset="0"/>
                <a:cs typeface="Arial" panose="020B0604020202020204" pitchFamily="34" charset="0"/>
              </a:rPr>
            </a:br>
            <a:r>
              <a:rPr lang="en-GB" altLang="en-US" sz="1200" dirty="0">
                <a:latin typeface="Arial Narrow" panose="020B0606020202030204" pitchFamily="34" charset="0"/>
                <a:cs typeface="Arial" panose="020B0604020202020204" pitchFamily="34" charset="0"/>
              </a:rPr>
              <a:t>Copyright © 2001 Thankyou Music</a:t>
            </a:r>
            <a:br>
              <a:rPr lang="en-GB" altLang="en-US" sz="1200" dirty="0">
                <a:latin typeface="Arial Narrow" panose="020B0606020202030204" pitchFamily="34" charset="0"/>
                <a:cs typeface="Arial" panose="020B0604020202020204" pitchFamily="34" charset="0"/>
              </a:rPr>
            </a:br>
            <a:r>
              <a:rPr lang="en-GB" altLang="en-US" sz="1200" dirty="0">
                <a:latin typeface="Arial Narrow" panose="020B0606020202030204" pitchFamily="34" charset="0"/>
                <a:cs typeface="Arial" panose="020B0604020202020204" pitchFamily="34" charset="0"/>
              </a:rPr>
              <a:t>CCL No 291588</a:t>
            </a:r>
            <a:endParaRPr lang="en-GB" altLang="en-US" sz="1200" i="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760995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877272"/>
            <a:ext cx="9144000" cy="980728"/>
          </a:xfrm>
        </p:spPr>
        <p:txBody>
          <a:bodyPr/>
          <a:lstStyle/>
          <a:p>
            <a:r>
              <a:rPr lang="en-GB" sz="5400" b="1" dirty="0" smtClean="0"/>
              <a:t>Death &amp; Resurrection</a:t>
            </a:r>
            <a:endParaRPr lang="en-GB" sz="54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25669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cstate="screen">
            <a:lum bright="70000" contrast="-60000"/>
            <a:extLst>
              <a:ext uri="{28A0092B-C50C-407E-A947-70E740481C1C}">
                <a14:useLocalDpi xmlns:a14="http://schemas.microsoft.com/office/drawing/2010/main"/>
              </a:ext>
            </a:extLst>
          </a:blip>
          <a:srcRect/>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470748"/>
            <a:ext cx="9144000" cy="1387252"/>
          </a:xfrm>
        </p:spPr>
        <p:txBody>
          <a:bodyPr/>
          <a:lstStyle/>
          <a:p>
            <a:r>
              <a:rPr lang="en-GB" sz="4000" b="1" dirty="0" smtClean="0">
                <a:solidFill>
                  <a:schemeClr val="tx1"/>
                </a:solidFill>
                <a:latin typeface="Calibri" pitchFamily="34" charset="0"/>
                <a:cs typeface="Calibri" pitchFamily="34" charset="0"/>
              </a:rPr>
              <a:t>Until 3 weeks time …</a:t>
            </a:r>
            <a:endParaRPr lang="en-GB" sz="4000" b="1" dirty="0"/>
          </a:p>
          <a:p>
            <a:r>
              <a:rPr lang="en-GB" sz="4000" b="1" dirty="0" smtClean="0">
                <a:solidFill>
                  <a:schemeClr val="tx1"/>
                </a:solidFill>
                <a:latin typeface="Calibri" pitchFamily="34" charset="0"/>
                <a:cs typeface="Calibri" pitchFamily="34" charset="0"/>
              </a:rPr>
              <a:t>… </a:t>
            </a:r>
            <a:r>
              <a:rPr lang="en-GB" sz="4000" b="1" dirty="0" smtClean="0"/>
              <a:t>Christ’s Return</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3171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79912" y="2924944"/>
            <a:ext cx="4896544" cy="2764246"/>
          </a:xfrm>
        </p:spPr>
        <p:txBody>
          <a:bodyPr/>
          <a:lstStyle/>
          <a:p>
            <a:pPr marL="0" lvl="0" indent="0">
              <a:buNone/>
            </a:pPr>
            <a:r>
              <a:rPr lang="en-GB" dirty="0" smtClean="0">
                <a:solidFill>
                  <a:srgbClr val="000000"/>
                </a:solidFill>
                <a:latin typeface="Calibri"/>
              </a:rPr>
              <a:t>“</a:t>
            </a:r>
            <a:r>
              <a:rPr lang="en-GB" dirty="0"/>
              <a:t>As in Adam all die, so in Christ all will be made </a:t>
            </a:r>
            <a:r>
              <a:rPr lang="en-GB" dirty="0" smtClean="0"/>
              <a:t>alive.</a:t>
            </a:r>
            <a:r>
              <a:rPr lang="en-GB" dirty="0" smtClean="0">
                <a:solidFill>
                  <a:srgbClr val="000000"/>
                </a:solidFill>
                <a:latin typeface="Calibri"/>
              </a:rPr>
              <a:t>”</a:t>
            </a:r>
            <a:r>
              <a:rPr lang="en-GB" dirty="0">
                <a:solidFill>
                  <a:srgbClr val="000000"/>
                </a:solidFill>
                <a:latin typeface="Calibri"/>
              </a:rPr>
              <a:t/>
            </a:r>
            <a:br>
              <a:rPr lang="en-GB" dirty="0">
                <a:solidFill>
                  <a:srgbClr val="000000"/>
                </a:solidFill>
                <a:latin typeface="Calibri"/>
              </a:rPr>
            </a:br>
            <a:r>
              <a:rPr lang="en-GB" dirty="0" smtClean="0">
                <a:solidFill>
                  <a:srgbClr val="000000"/>
                </a:solidFill>
                <a:latin typeface="Calibri"/>
              </a:rPr>
              <a:t>		</a:t>
            </a:r>
            <a:r>
              <a:rPr lang="en-GB" sz="2800" dirty="0" smtClean="0">
                <a:solidFill>
                  <a:srgbClr val="000000"/>
                </a:solidFill>
                <a:latin typeface="Calibri"/>
              </a:rPr>
              <a:t>1 </a:t>
            </a:r>
            <a:r>
              <a:rPr lang="en-GB" sz="2800" dirty="0">
                <a:solidFill>
                  <a:srgbClr val="000000"/>
                </a:solidFill>
                <a:latin typeface="Calibri"/>
              </a:rPr>
              <a:t>Corinthians 15:22</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4221088"/>
            <a:ext cx="990360" cy="980728"/>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8264" y="4437112"/>
            <a:ext cx="643828" cy="637566"/>
          </a:xfrm>
          <a:prstGeom prst="rect">
            <a:avLst/>
          </a:prstGeom>
        </p:spPr>
      </p:pic>
      <p:sp>
        <p:nvSpPr>
          <p:cNvPr id="22" name="Title 1"/>
          <p:cNvSpPr>
            <a:spLocks noGrp="1"/>
          </p:cNvSpPr>
          <p:nvPr>
            <p:ph type="title"/>
          </p:nvPr>
        </p:nvSpPr>
        <p:spPr>
          <a:xfrm>
            <a:off x="107504" y="3861048"/>
            <a:ext cx="3203848" cy="1872208"/>
          </a:xfrm>
        </p:spPr>
        <p:txBody>
          <a:bodyPr/>
          <a:lstStyle/>
          <a:p>
            <a:pPr marR="0" algn="l"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flipH="1">
            <a:off x="-19323"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50100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088" y="2996952"/>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8104" y="3429000"/>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6336" y="4437112"/>
            <a:ext cx="576064" cy="570461"/>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2924944"/>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3356992"/>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2996952"/>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429000"/>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2996952"/>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224" y="3356992"/>
            <a:ext cx="936104" cy="926999"/>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896" y="1556792"/>
            <a:ext cx="4968552" cy="4920229"/>
          </a:xfrm>
          <a:prstGeom prst="rect">
            <a:avLst/>
          </a:prstGeom>
        </p:spPr>
      </p:pic>
    </p:spTree>
    <p:extLst>
      <p:ext uri="{BB962C8B-B14F-4D97-AF65-F5344CB8AC3E}">
        <p14:creationId xmlns:p14="http://schemas.microsoft.com/office/powerpoint/2010/main" val="39380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412776"/>
            <a:ext cx="7772400" cy="4328120"/>
          </a:xfrm>
        </p:spPr>
        <p:txBody>
          <a:bodyPr/>
          <a:lstStyle/>
          <a:p>
            <a:pPr lvl="0" fontAlgn="auto">
              <a:buBlip>
                <a:blip r:embed="rId2"/>
              </a:buBlip>
            </a:pPr>
            <a:r>
              <a:rPr lang="en-GB" i="1" dirty="0" smtClean="0">
                <a:solidFill>
                  <a:srgbClr val="000000"/>
                </a:solidFill>
                <a:latin typeface="Calibri"/>
              </a:rPr>
              <a:t>Physical Death</a:t>
            </a:r>
            <a:r>
              <a:rPr lang="en-GB" dirty="0" smtClean="0">
                <a:solidFill>
                  <a:srgbClr val="000000"/>
                </a:solidFill>
                <a:latin typeface="Calibri"/>
              </a:rPr>
              <a:t> – </a:t>
            </a:r>
            <a:r>
              <a:rPr lang="en-GB" sz="2800" dirty="0" smtClean="0">
                <a:solidFill>
                  <a:srgbClr val="000000"/>
                </a:solidFill>
                <a:latin typeface="Calibri"/>
              </a:rPr>
              <a:t>James 2:26</a:t>
            </a:r>
            <a:endParaRPr lang="en-GB" i="1" dirty="0" smtClean="0">
              <a:solidFill>
                <a:srgbClr val="000000"/>
              </a:solidFill>
              <a:latin typeface="Calibri"/>
            </a:endParaRPr>
          </a:p>
          <a:p>
            <a:pPr marL="457200" lvl="1" indent="0" fontAlgn="auto">
              <a:buNone/>
            </a:pPr>
            <a:r>
              <a:rPr lang="en-GB" i="1" dirty="0" smtClean="0">
                <a:solidFill>
                  <a:srgbClr val="000000"/>
                </a:solidFill>
                <a:latin typeface="Calibri"/>
              </a:rPr>
              <a:t>= separation of a person’s body and soul/spirit</a:t>
            </a:r>
          </a:p>
          <a:p>
            <a:pPr fontAlgn="auto">
              <a:buBlip>
                <a:blip r:embed="rId2"/>
              </a:buBlip>
            </a:pPr>
            <a:r>
              <a:rPr lang="en-GB" i="1" dirty="0" smtClean="0">
                <a:solidFill>
                  <a:srgbClr val="000000"/>
                </a:solidFill>
                <a:latin typeface="Calibri"/>
              </a:rPr>
              <a:t>Spiritual Death</a:t>
            </a:r>
            <a:r>
              <a:rPr lang="en-GB" dirty="0">
                <a:solidFill>
                  <a:srgbClr val="000000"/>
                </a:solidFill>
                <a:latin typeface="Calibri"/>
              </a:rPr>
              <a:t> </a:t>
            </a:r>
            <a:r>
              <a:rPr lang="en-GB" sz="2800" dirty="0">
                <a:solidFill>
                  <a:srgbClr val="000000"/>
                </a:solidFill>
                <a:latin typeface="Calibri"/>
              </a:rPr>
              <a:t>– Ephesians 2:5</a:t>
            </a:r>
            <a:endParaRPr lang="en-GB" sz="2800" i="1" dirty="0" smtClean="0">
              <a:solidFill>
                <a:srgbClr val="000000"/>
              </a:solidFill>
              <a:latin typeface="Calibri"/>
            </a:endParaRPr>
          </a:p>
          <a:p>
            <a:pPr marL="457200" lvl="1" indent="0" fontAlgn="auto">
              <a:buNone/>
            </a:pPr>
            <a:r>
              <a:rPr lang="en-GB" i="1" dirty="0" smtClean="0">
                <a:solidFill>
                  <a:srgbClr val="000000"/>
                </a:solidFill>
                <a:latin typeface="Calibri"/>
              </a:rPr>
              <a:t>= separation of a person’s soul/spirit from God</a:t>
            </a:r>
          </a:p>
          <a:p>
            <a:pPr marL="0" indent="0" fontAlgn="auto">
              <a:buNone/>
            </a:pPr>
            <a:r>
              <a:rPr lang="en-GB" dirty="0">
                <a:solidFill>
                  <a:srgbClr val="000000"/>
                </a:solidFill>
                <a:latin typeface="Calibri"/>
              </a:rPr>
              <a:t>I</a:t>
            </a:r>
            <a:r>
              <a:rPr lang="en-GB" dirty="0" smtClean="0">
                <a:solidFill>
                  <a:srgbClr val="000000"/>
                </a:solidFill>
                <a:latin typeface="Calibri"/>
              </a:rPr>
              <a:t>t’s possible to be</a:t>
            </a:r>
          </a:p>
          <a:p>
            <a:pPr fontAlgn="auto"/>
            <a:r>
              <a:rPr lang="en-GB" dirty="0" smtClean="0">
                <a:solidFill>
                  <a:srgbClr val="000000"/>
                </a:solidFill>
                <a:latin typeface="Calibri"/>
              </a:rPr>
              <a:t>physically alive and spiritually dead (an unconverted person), </a:t>
            </a:r>
          </a:p>
          <a:p>
            <a:pPr fontAlgn="auto"/>
            <a:r>
              <a:rPr lang="en-GB" dirty="0" smtClean="0">
                <a:solidFill>
                  <a:srgbClr val="000000"/>
                </a:solidFill>
                <a:latin typeface="Calibri"/>
              </a:rPr>
              <a:t>physically dead and spiritually alive (a Christian who’s ‘passed away’)</a:t>
            </a:r>
          </a:p>
          <a:p>
            <a:pPr fontAlgn="auto"/>
            <a:r>
              <a:rPr lang="en-GB" dirty="0" smtClean="0">
                <a:solidFill>
                  <a:srgbClr val="000000"/>
                </a:solidFill>
                <a:latin typeface="Calibri"/>
              </a:rPr>
              <a:t>physically and spiritually alive (a Christian)</a:t>
            </a:r>
            <a:endParaRPr lang="en-GB" dirty="0">
              <a:solidFill>
                <a:srgbClr val="000000"/>
              </a:solidFill>
              <a:latin typeface="Calibri"/>
            </a:endParaRPr>
          </a:p>
        </p:txBody>
      </p:sp>
      <p:sp>
        <p:nvSpPr>
          <p:cNvPr id="2" name="Title 1"/>
          <p:cNvSpPr>
            <a:spLocks noGrp="1"/>
          </p:cNvSpPr>
          <p:nvPr>
            <p:ph type="title"/>
          </p:nvPr>
        </p:nvSpPr>
        <p:spPr>
          <a:xfrm>
            <a:off x="323528" y="188640"/>
            <a:ext cx="8496944" cy="1143000"/>
          </a:xfrm>
        </p:spPr>
        <p:txBody>
          <a:bodyPr/>
          <a:lstStyle/>
          <a:p>
            <a:r>
              <a:rPr lang="en-GB" dirty="0" smtClean="0">
                <a:latin typeface="Calibri"/>
              </a:rPr>
              <a:t>What is Death?</a:t>
            </a:r>
            <a:endParaRPr lang="en-GB" b="1" i="0" u="none" strike="noStrike" baseline="0" dirty="0" smtClean="0">
              <a:solidFill>
                <a:srgbClr val="C00000"/>
              </a:solidFill>
              <a:latin typeface="Calibri"/>
            </a:endParaRPr>
          </a:p>
        </p:txBody>
      </p:sp>
      <p:sp>
        <p:nvSpPr>
          <p:cNvPr id="6" name="Rounded Rectangular Callout 5"/>
          <p:cNvSpPr/>
          <p:nvPr/>
        </p:nvSpPr>
        <p:spPr>
          <a:xfrm>
            <a:off x="539552" y="4581128"/>
            <a:ext cx="5400600" cy="576064"/>
          </a:xfrm>
          <a:prstGeom prst="wedgeRoundRectCallout">
            <a:avLst>
              <a:gd name="adj1" fmla="val 35617"/>
              <a:gd name="adj2" fmla="val -42078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body without the spirit is dead</a:t>
            </a:r>
          </a:p>
        </p:txBody>
      </p:sp>
      <p:sp>
        <p:nvSpPr>
          <p:cNvPr id="5" name="Rounded Rectangular Callout 4"/>
          <p:cNvSpPr/>
          <p:nvPr/>
        </p:nvSpPr>
        <p:spPr>
          <a:xfrm>
            <a:off x="3563888" y="5085184"/>
            <a:ext cx="4248472" cy="1512168"/>
          </a:xfrm>
          <a:prstGeom prst="wedgeRoundRectCallout">
            <a:avLst>
              <a:gd name="adj1" fmla="val -16481"/>
              <a:gd name="adj2" fmla="val -152901"/>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[God] made </a:t>
            </a:r>
            <a:r>
              <a:rPr lang="en-GB" sz="2800" dirty="0">
                <a:solidFill>
                  <a:srgbClr val="C00000"/>
                </a:solidFill>
                <a:latin typeface="Calibri" panose="020F0502020204030204" pitchFamily="34" charset="0"/>
              </a:rPr>
              <a:t>us alive with Christ even when we were dead in transgressions</a:t>
            </a:r>
          </a:p>
        </p:txBody>
      </p:sp>
    </p:spTree>
    <p:extLst>
      <p:ext uri="{BB962C8B-B14F-4D97-AF65-F5344CB8AC3E}">
        <p14:creationId xmlns:p14="http://schemas.microsoft.com/office/powerpoint/2010/main" val="42008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6"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844824"/>
            <a:ext cx="8352928" cy="4328120"/>
          </a:xfrm>
        </p:spPr>
        <p:txBody>
          <a:bodyPr/>
          <a:lstStyle/>
          <a:p>
            <a:pPr marL="0" indent="0" fontAlgn="auto">
              <a:buNone/>
            </a:pPr>
            <a:r>
              <a:rPr lang="en-GB" dirty="0" smtClean="0">
                <a:solidFill>
                  <a:srgbClr val="000000"/>
                </a:solidFill>
                <a:latin typeface="Calibri"/>
              </a:rPr>
              <a:t>God made humans, uniquely, as body and soul </a:t>
            </a:r>
            <a:r>
              <a:rPr lang="en-GB" sz="2800" dirty="0" smtClean="0">
                <a:solidFill>
                  <a:srgbClr val="000000"/>
                </a:solidFill>
                <a:latin typeface="Calibri"/>
              </a:rPr>
              <a:t>– Genesis 2:7</a:t>
            </a:r>
          </a:p>
          <a:p>
            <a:pPr marL="0" indent="0" fontAlgn="auto">
              <a:buNone/>
            </a:pPr>
            <a:r>
              <a:rPr lang="en-GB" dirty="0" smtClean="0">
                <a:solidFill>
                  <a:srgbClr val="000000"/>
                </a:solidFill>
                <a:latin typeface="Calibri"/>
              </a:rPr>
              <a:t>When Adam &amp; Eve broke God’s rules, they broke their (&amp; our) perfect relationship with God</a:t>
            </a:r>
          </a:p>
          <a:p>
            <a:pPr lvl="0" fontAlgn="auto">
              <a:buBlip>
                <a:blip r:embed="rId3"/>
              </a:buBlip>
            </a:pPr>
            <a:r>
              <a:rPr lang="en-GB" i="1" dirty="0" smtClean="0">
                <a:solidFill>
                  <a:srgbClr val="000000"/>
                </a:solidFill>
                <a:latin typeface="Calibri"/>
              </a:rPr>
              <a:t>Immediately, they died, spiritually </a:t>
            </a:r>
            <a:br>
              <a:rPr lang="en-GB" i="1" dirty="0" smtClean="0">
                <a:solidFill>
                  <a:srgbClr val="000000"/>
                </a:solidFill>
                <a:latin typeface="Calibri"/>
              </a:rPr>
            </a:br>
            <a:r>
              <a:rPr lang="en-GB" sz="2800" dirty="0" smtClean="0">
                <a:solidFill>
                  <a:srgbClr val="000000"/>
                </a:solidFill>
                <a:latin typeface="Calibri"/>
              </a:rPr>
              <a:t>– Genesis 3:7-8 </a:t>
            </a:r>
          </a:p>
          <a:p>
            <a:pPr lvl="0" fontAlgn="auto">
              <a:buBlip>
                <a:blip r:embed="rId3"/>
              </a:buBlip>
            </a:pPr>
            <a:r>
              <a:rPr lang="en-GB" i="1" dirty="0" smtClean="0">
                <a:solidFill>
                  <a:srgbClr val="000000"/>
                </a:solidFill>
                <a:latin typeface="Calibri"/>
              </a:rPr>
              <a:t>Physical death became a certainty </a:t>
            </a:r>
            <a:r>
              <a:rPr lang="en-GB" dirty="0" smtClean="0">
                <a:solidFill>
                  <a:srgbClr val="000000"/>
                </a:solidFill>
                <a:latin typeface="Calibri"/>
              </a:rPr>
              <a:t>– </a:t>
            </a:r>
            <a:r>
              <a:rPr lang="en-GB" sz="2800" dirty="0"/>
              <a:t>Genesis </a:t>
            </a:r>
            <a:r>
              <a:rPr lang="en-GB" sz="2800" dirty="0" smtClean="0"/>
              <a:t>5:5</a:t>
            </a:r>
          </a:p>
          <a:p>
            <a:pPr marL="0" lvl="0" indent="0" fontAlgn="auto">
              <a:buNone/>
            </a:pPr>
            <a:r>
              <a:rPr lang="en-GB" dirty="0" smtClean="0"/>
              <a:t>Death is not as God designed the world – so it’s not “normal”!</a:t>
            </a:r>
            <a:endParaRPr lang="en-GB" sz="2800" dirty="0" smtClean="0"/>
          </a:p>
        </p:txBody>
      </p:sp>
      <p:sp>
        <p:nvSpPr>
          <p:cNvPr id="2" name="Title 1"/>
          <p:cNvSpPr>
            <a:spLocks noGrp="1"/>
          </p:cNvSpPr>
          <p:nvPr>
            <p:ph type="title"/>
          </p:nvPr>
        </p:nvSpPr>
        <p:spPr>
          <a:xfrm>
            <a:off x="323528" y="404664"/>
            <a:ext cx="8496944" cy="1143000"/>
          </a:xfrm>
        </p:spPr>
        <p:txBody>
          <a:bodyPr/>
          <a:lstStyle/>
          <a:p>
            <a:r>
              <a:rPr lang="en-GB" dirty="0" smtClean="0">
                <a:latin typeface="Calibri"/>
              </a:rPr>
              <a:t>Why is there Death?</a:t>
            </a:r>
            <a:endParaRPr lang="en-GB" b="1" i="0" u="none" strike="noStrike" baseline="0" dirty="0" smtClean="0">
              <a:solidFill>
                <a:srgbClr val="C00000"/>
              </a:solidFill>
              <a:latin typeface="Calibri"/>
            </a:endParaRPr>
          </a:p>
        </p:txBody>
      </p:sp>
      <p:sp>
        <p:nvSpPr>
          <p:cNvPr id="6" name="Rounded Rectangular Callout 5"/>
          <p:cNvSpPr/>
          <p:nvPr/>
        </p:nvSpPr>
        <p:spPr>
          <a:xfrm>
            <a:off x="2123728" y="4581128"/>
            <a:ext cx="5256584" cy="1880828"/>
          </a:xfrm>
          <a:prstGeom prst="wedgeRoundRectCallout">
            <a:avLst>
              <a:gd name="adj1" fmla="val -55108"/>
              <a:gd name="adj2" fmla="val -145355"/>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Lord God formed a </a:t>
            </a:r>
            <a:r>
              <a:rPr lang="en-GB" sz="2800" dirty="0" smtClean="0">
                <a:solidFill>
                  <a:srgbClr val="C00000"/>
                </a:solidFill>
                <a:latin typeface="Calibri" panose="020F0502020204030204" pitchFamily="34" charset="0"/>
              </a:rPr>
              <a:t>man … </a:t>
            </a:r>
            <a:r>
              <a:rPr lang="en-GB" sz="2800" dirty="0">
                <a:solidFill>
                  <a:srgbClr val="C00000"/>
                </a:solidFill>
                <a:latin typeface="Calibri" panose="020F0502020204030204" pitchFamily="34" charset="0"/>
              </a:rPr>
              <a:t>and breathed into his nostrils the breath of life, and the man became a living being</a:t>
            </a:r>
          </a:p>
        </p:txBody>
      </p:sp>
      <p:sp>
        <p:nvSpPr>
          <p:cNvPr id="10" name="Rounded Rectangular Callout 9"/>
          <p:cNvSpPr/>
          <p:nvPr/>
        </p:nvSpPr>
        <p:spPr>
          <a:xfrm>
            <a:off x="1619672" y="2924944"/>
            <a:ext cx="3924944" cy="936104"/>
          </a:xfrm>
          <a:prstGeom prst="wedgeRoundRectCallout">
            <a:avLst>
              <a:gd name="adj1" fmla="val 107113"/>
              <a:gd name="adj2" fmla="val 17639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Adam lived a total of 930 years, and then he died</a:t>
            </a:r>
          </a:p>
        </p:txBody>
      </p:sp>
      <p:sp>
        <p:nvSpPr>
          <p:cNvPr id="11" name="Rounded Rectangular Callout 10"/>
          <p:cNvSpPr/>
          <p:nvPr/>
        </p:nvSpPr>
        <p:spPr>
          <a:xfrm>
            <a:off x="2123728" y="1484784"/>
            <a:ext cx="6408712" cy="2304256"/>
          </a:xfrm>
          <a:prstGeom prst="wedgeRoundRectCallout">
            <a:avLst>
              <a:gd name="adj1" fmla="val -35285"/>
              <a:gd name="adj2" fmla="val 6464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eyes of both of them were opened, and they realised that they were naked; so they </a:t>
            </a:r>
            <a:r>
              <a:rPr lang="en-GB" sz="2800" dirty="0" smtClean="0">
                <a:solidFill>
                  <a:srgbClr val="C00000"/>
                </a:solidFill>
                <a:latin typeface="Calibri" panose="020F0502020204030204" pitchFamily="34" charset="0"/>
              </a:rPr>
              <a:t>… made </a:t>
            </a:r>
            <a:r>
              <a:rPr lang="en-GB" sz="2800" dirty="0">
                <a:solidFill>
                  <a:srgbClr val="C00000"/>
                </a:solidFill>
                <a:latin typeface="Calibri" panose="020F0502020204030204" pitchFamily="34" charset="0"/>
              </a:rPr>
              <a:t>coverings for </a:t>
            </a:r>
            <a:r>
              <a:rPr lang="en-GB" sz="2800" dirty="0" smtClean="0">
                <a:solidFill>
                  <a:srgbClr val="C00000"/>
                </a:solidFill>
                <a:latin typeface="Calibri" panose="020F0502020204030204" pitchFamily="34" charset="0"/>
              </a:rPr>
              <a:t>themselves … and </a:t>
            </a:r>
            <a:r>
              <a:rPr lang="en-GB" sz="2800" dirty="0">
                <a:solidFill>
                  <a:srgbClr val="C00000"/>
                </a:solidFill>
                <a:latin typeface="Calibri" panose="020F0502020204030204" pitchFamily="34" charset="0"/>
              </a:rPr>
              <a:t>they hid from the Lord God among the trees of the garden</a:t>
            </a:r>
          </a:p>
        </p:txBody>
      </p:sp>
    </p:spTree>
    <p:extLst>
      <p:ext uri="{BB962C8B-B14F-4D97-AF65-F5344CB8AC3E}">
        <p14:creationId xmlns:p14="http://schemas.microsoft.com/office/powerpoint/2010/main" val="5385799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10" grpId="0" animBg="1"/>
      <p:bldP spid="10"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260648"/>
            <a:ext cx="7772400" cy="1491952"/>
          </a:xfrm>
        </p:spPr>
        <p:txBody>
          <a:bodyPr/>
          <a:lstStyle/>
          <a:p>
            <a:r>
              <a:rPr lang="en-GB" dirty="0" smtClean="0">
                <a:latin typeface="Calibri"/>
              </a:rPr>
              <a:t>A bit more about Why?</a:t>
            </a:r>
            <a:endParaRPr lang="en-GB" b="1" i="0" u="none" strike="noStrike" baseline="0" dirty="0" smtClean="0">
              <a:solidFill>
                <a:srgbClr val="C00000"/>
              </a:solidFill>
              <a:latin typeface="Calibri"/>
            </a:endParaRPr>
          </a:p>
        </p:txBody>
      </p:sp>
      <p:sp>
        <p:nvSpPr>
          <p:cNvPr id="3" name="Text Placeholder 2"/>
          <p:cNvSpPr>
            <a:spLocks noGrp="1"/>
          </p:cNvSpPr>
          <p:nvPr>
            <p:ph type="body" idx="1"/>
          </p:nvPr>
        </p:nvSpPr>
        <p:spPr>
          <a:xfrm>
            <a:off x="251520" y="1556792"/>
            <a:ext cx="8568952" cy="5120208"/>
          </a:xfrm>
        </p:spPr>
        <p:txBody>
          <a:bodyPr/>
          <a:lstStyle/>
          <a:p>
            <a:pPr>
              <a:spcBef>
                <a:spcPts val="600"/>
              </a:spcBef>
              <a:buBlip>
                <a:blip r:embed="rId2"/>
              </a:buBlip>
            </a:pPr>
            <a:r>
              <a:rPr lang="en-GB" dirty="0" smtClean="0"/>
              <a:t>Death is a consequence of sin –</a:t>
            </a:r>
            <a:r>
              <a:rPr lang="en-GB" sz="2800" dirty="0"/>
              <a:t> </a:t>
            </a:r>
            <a:r>
              <a:rPr lang="en-GB" sz="2800" dirty="0" smtClean="0"/>
              <a:t>Romans 5:12</a:t>
            </a:r>
            <a:endParaRPr lang="en-GB" sz="2800" dirty="0"/>
          </a:p>
          <a:p>
            <a:pPr>
              <a:spcBef>
                <a:spcPts val="600"/>
              </a:spcBef>
              <a:buBlip>
                <a:blip r:embed="rId2"/>
              </a:buBlip>
            </a:pPr>
            <a:r>
              <a:rPr lang="en-GB" dirty="0" smtClean="0"/>
              <a:t>Death is </a:t>
            </a:r>
            <a:r>
              <a:rPr lang="en-GB" b="1" u="sng" dirty="0" smtClean="0"/>
              <a:t>not</a:t>
            </a:r>
            <a:r>
              <a:rPr lang="en-GB" dirty="0" smtClean="0"/>
              <a:t> a punishment for sin</a:t>
            </a:r>
          </a:p>
          <a:p>
            <a:pPr lvl="1">
              <a:spcBef>
                <a:spcPts val="600"/>
              </a:spcBef>
              <a:buBlip>
                <a:blip r:embed="rId2"/>
              </a:buBlip>
            </a:pPr>
            <a:r>
              <a:rPr lang="en-GB" dirty="0" smtClean="0"/>
              <a:t>Certainly not for Christians </a:t>
            </a:r>
            <a:r>
              <a:rPr lang="en-GB" sz="2400" dirty="0" smtClean="0"/>
              <a:t>– </a:t>
            </a:r>
            <a:r>
              <a:rPr lang="en-GB" sz="2400" dirty="0"/>
              <a:t>Romans </a:t>
            </a:r>
            <a:r>
              <a:rPr lang="en-GB" sz="2400" dirty="0" smtClean="0"/>
              <a:t>8:1</a:t>
            </a:r>
            <a:endParaRPr lang="en-GB" dirty="0" smtClean="0"/>
          </a:p>
          <a:p>
            <a:pPr lvl="1">
              <a:spcBef>
                <a:spcPts val="600"/>
              </a:spcBef>
              <a:buBlip>
                <a:blip r:embed="rId2"/>
              </a:buBlip>
            </a:pPr>
            <a:r>
              <a:rPr lang="en-GB" dirty="0" smtClean="0"/>
              <a:t>If it were, why did Christ need to die?</a:t>
            </a:r>
          </a:p>
          <a:p>
            <a:pPr lvl="1">
              <a:spcBef>
                <a:spcPts val="600"/>
              </a:spcBef>
              <a:buBlip>
                <a:blip r:embed="rId2"/>
              </a:buBlip>
            </a:pPr>
            <a:r>
              <a:rPr lang="en-GB" dirty="0" smtClean="0"/>
              <a:t>Punishment follows judgement which is after (physical) death </a:t>
            </a:r>
            <a:r>
              <a:rPr lang="en-GB" sz="2400" dirty="0" smtClean="0"/>
              <a:t>– Hebrews 9:27</a:t>
            </a:r>
          </a:p>
          <a:p>
            <a:pPr>
              <a:spcBef>
                <a:spcPts val="600"/>
              </a:spcBef>
              <a:buBlip>
                <a:blip r:embed="rId2"/>
              </a:buBlip>
            </a:pPr>
            <a:r>
              <a:rPr lang="en-GB" dirty="0" smtClean="0"/>
              <a:t>Death is </a:t>
            </a:r>
            <a:r>
              <a:rPr lang="en-GB" dirty="0"/>
              <a:t>not all </a:t>
            </a:r>
            <a:r>
              <a:rPr lang="en-GB" dirty="0" smtClean="0"/>
              <a:t>bad - It’s part of God’s discipline for our good </a:t>
            </a:r>
            <a:r>
              <a:rPr lang="en-GB" sz="2800" dirty="0"/>
              <a:t>– Romans </a:t>
            </a:r>
            <a:r>
              <a:rPr lang="en-GB" sz="2800" dirty="0" smtClean="0"/>
              <a:t>8:28</a:t>
            </a:r>
          </a:p>
          <a:p>
            <a:pPr>
              <a:spcBef>
                <a:spcPts val="600"/>
              </a:spcBef>
              <a:buBlip>
                <a:blip r:embed="rId2"/>
              </a:buBlip>
            </a:pPr>
            <a:r>
              <a:rPr lang="en-GB" dirty="0" smtClean="0"/>
              <a:t>So preserving our life is not the primary aim of life</a:t>
            </a:r>
            <a:endParaRPr lang="en-GB" dirty="0"/>
          </a:p>
        </p:txBody>
      </p:sp>
      <p:sp>
        <p:nvSpPr>
          <p:cNvPr id="6" name="Rounded Rectangular Callout 5"/>
          <p:cNvSpPr/>
          <p:nvPr/>
        </p:nvSpPr>
        <p:spPr>
          <a:xfrm>
            <a:off x="1043608" y="3068960"/>
            <a:ext cx="4032448" cy="1152128"/>
          </a:xfrm>
          <a:prstGeom prst="wedgeRoundRectCallout">
            <a:avLst>
              <a:gd name="adj1" fmla="val 83901"/>
              <a:gd name="adj2" fmla="val -14278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death </a:t>
            </a:r>
            <a:r>
              <a:rPr lang="en-GB" sz="2800" dirty="0">
                <a:solidFill>
                  <a:srgbClr val="C00000"/>
                </a:solidFill>
                <a:latin typeface="Calibri" panose="020F0502020204030204" pitchFamily="34" charset="0"/>
              </a:rPr>
              <a:t>came to all people, because all sinned</a:t>
            </a:r>
          </a:p>
        </p:txBody>
      </p:sp>
      <p:sp>
        <p:nvSpPr>
          <p:cNvPr id="9" name="Rounded Rectangular Callout 8"/>
          <p:cNvSpPr/>
          <p:nvPr/>
        </p:nvSpPr>
        <p:spPr>
          <a:xfrm>
            <a:off x="971600" y="4293096"/>
            <a:ext cx="5112568" cy="1152128"/>
          </a:xfrm>
          <a:prstGeom prst="wedgeRoundRectCallout">
            <a:avLst>
              <a:gd name="adj1" fmla="val 49495"/>
              <a:gd name="adj2" fmla="val -15193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there is now no condemnation for those who are in Christ Jesus</a:t>
            </a:r>
            <a:endParaRPr lang="en-GB" sz="2800" dirty="0">
              <a:solidFill>
                <a:srgbClr val="FFFF99"/>
              </a:solidFill>
              <a:latin typeface="Calibri" panose="020F0502020204030204" pitchFamily="34" charset="0"/>
            </a:endParaRPr>
          </a:p>
        </p:txBody>
      </p:sp>
      <p:sp>
        <p:nvSpPr>
          <p:cNvPr id="7" name="Rounded Rectangular Callout 6"/>
          <p:cNvSpPr/>
          <p:nvPr/>
        </p:nvSpPr>
        <p:spPr>
          <a:xfrm>
            <a:off x="1115616" y="5589240"/>
            <a:ext cx="5328592" cy="1152128"/>
          </a:xfrm>
          <a:prstGeom prst="wedgeRoundRectCallout">
            <a:avLst>
              <a:gd name="adj1" fmla="val 19495"/>
              <a:gd name="adj2" fmla="val -12382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people are destined to die once, and after that to face judgment</a:t>
            </a:r>
          </a:p>
        </p:txBody>
      </p:sp>
      <p:sp>
        <p:nvSpPr>
          <p:cNvPr id="8" name="Rounded Rectangular Callout 7"/>
          <p:cNvSpPr/>
          <p:nvPr/>
        </p:nvSpPr>
        <p:spPr>
          <a:xfrm>
            <a:off x="2699792" y="2492896"/>
            <a:ext cx="5869452" cy="1440160"/>
          </a:xfrm>
          <a:prstGeom prst="wedgeRoundRectCallout">
            <a:avLst>
              <a:gd name="adj1" fmla="val -26816"/>
              <a:gd name="adj2" fmla="val 1398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in all things God works for the good of those who love him, </a:t>
            </a:r>
            <a:r>
              <a:rPr lang="en-GB" sz="2800" dirty="0" smtClean="0">
                <a:solidFill>
                  <a:srgbClr val="C00000"/>
                </a:solidFill>
                <a:latin typeface="Calibri" panose="020F0502020204030204" pitchFamily="34" charset="0"/>
              </a:rPr>
              <a:t>who </a:t>
            </a:r>
            <a:r>
              <a:rPr lang="en-GB" sz="2800" dirty="0">
                <a:solidFill>
                  <a:srgbClr val="C00000"/>
                </a:solidFill>
                <a:latin typeface="Calibri" panose="020F0502020204030204" pitchFamily="34" charset="0"/>
              </a:rPr>
              <a:t>have been called according to his purpose</a:t>
            </a:r>
            <a:endParaRPr lang="en-GB" sz="2800" dirty="0">
              <a:solidFill>
                <a:srgbClr val="FFFF99"/>
              </a:solidFill>
              <a:latin typeface="Calibri" panose="020F0502020204030204" pitchFamily="34" charset="0"/>
            </a:endParaRPr>
          </a:p>
        </p:txBody>
      </p:sp>
    </p:spTree>
    <p:extLst>
      <p:ext uri="{BB962C8B-B14F-4D97-AF65-F5344CB8AC3E}">
        <p14:creationId xmlns:p14="http://schemas.microsoft.com/office/powerpoint/2010/main" val="374063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4" fill="hold" grpId="1" nodeType="clickEffect">
                                  <p:stCondLst>
                                    <p:cond delay="0"/>
                                  </p:stCondLst>
                                  <p:childTnLst>
                                    <p:animEffect transition="out" filter="wipe(down)">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6" grpId="1" uiExpand="1" animBg="1"/>
      <p:bldP spid="9" grpId="0" uiExpand="1" animBg="1"/>
      <p:bldP spid="9" grpId="1" uiExpan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marL="358775" indent="-358775">
              <a:spcBef>
                <a:spcPts val="1200"/>
              </a:spcBef>
              <a:buBlip>
                <a:blip r:embed="rId2"/>
              </a:buBlip>
            </a:pPr>
            <a:r>
              <a:rPr lang="en-GB" dirty="0" smtClean="0">
                <a:solidFill>
                  <a:srgbClr val="000000"/>
                </a:solidFill>
                <a:latin typeface="Calibri"/>
              </a:rPr>
              <a:t>The Christians soul/spirit goes straight to Christ - </a:t>
            </a:r>
            <a:r>
              <a:rPr lang="en-GB" sz="2800" dirty="0" smtClean="0"/>
              <a:t>Philippians </a:t>
            </a:r>
            <a:r>
              <a:rPr lang="en-GB" sz="2800" dirty="0"/>
              <a:t>1:23</a:t>
            </a:r>
            <a:endParaRPr lang="en-GB" dirty="0">
              <a:solidFill>
                <a:srgbClr val="000000"/>
              </a:solidFill>
              <a:latin typeface="Calibri"/>
            </a:endParaRPr>
          </a:p>
          <a:p>
            <a:pPr marL="358775" indent="-358775">
              <a:spcBef>
                <a:spcPts val="1200"/>
              </a:spcBef>
              <a:buBlip>
                <a:blip r:embed="rId2"/>
              </a:buBlip>
            </a:pPr>
            <a:r>
              <a:rPr lang="en-GB" dirty="0" smtClean="0">
                <a:solidFill>
                  <a:srgbClr val="000000"/>
                </a:solidFill>
                <a:latin typeface="Calibri"/>
              </a:rPr>
              <a:t>An unbeliever’s soul/spirit goes to God for judgement, then punishment - </a:t>
            </a:r>
            <a:r>
              <a:rPr lang="en-GB" sz="2800" dirty="0" smtClean="0"/>
              <a:t>John </a:t>
            </a:r>
            <a:r>
              <a:rPr lang="en-GB" sz="2800" dirty="0"/>
              <a:t>5:28-29</a:t>
            </a:r>
            <a:endParaRPr lang="en-GB" dirty="0">
              <a:solidFill>
                <a:srgbClr val="000000"/>
              </a:solidFill>
              <a:latin typeface="Calibri"/>
            </a:endParaRPr>
          </a:p>
          <a:p>
            <a:pPr marL="358775" indent="-358775">
              <a:spcBef>
                <a:spcPts val="1200"/>
              </a:spcBef>
              <a:buBlip>
                <a:blip r:embed="rId2"/>
              </a:buBlip>
            </a:pPr>
            <a:r>
              <a:rPr lang="en-GB" dirty="0" smtClean="0">
                <a:solidFill>
                  <a:srgbClr val="000000"/>
                </a:solidFill>
                <a:latin typeface="Calibri"/>
              </a:rPr>
              <a:t>There’s no second chance - </a:t>
            </a:r>
            <a:r>
              <a:rPr lang="en-GB" sz="2800" dirty="0" smtClean="0"/>
              <a:t>Hebrews 9:27</a:t>
            </a:r>
            <a:endParaRPr lang="en-GB" dirty="0" smtClean="0"/>
          </a:p>
          <a:p>
            <a:pPr marL="358775" indent="-358775">
              <a:spcBef>
                <a:spcPts val="1200"/>
              </a:spcBef>
              <a:buBlip>
                <a:blip r:embed="rId2"/>
              </a:buBlip>
            </a:pPr>
            <a:r>
              <a:rPr lang="en-GB" dirty="0" smtClean="0">
                <a:solidFill>
                  <a:srgbClr val="000000"/>
                </a:solidFill>
                <a:latin typeface="Calibri"/>
              </a:rPr>
              <a:t>Bodies go back to dust – waiting for resurrection. Until then bodies and souls </a:t>
            </a:r>
            <a:r>
              <a:rPr lang="en-GB" dirty="0">
                <a:solidFill>
                  <a:srgbClr val="000000"/>
                </a:solidFill>
                <a:latin typeface="Calibri"/>
              </a:rPr>
              <a:t>stay separated </a:t>
            </a:r>
            <a:r>
              <a:rPr lang="en-GB" dirty="0" smtClean="0">
                <a:solidFill>
                  <a:srgbClr val="000000"/>
                </a:solidFill>
                <a:latin typeface="Calibri"/>
              </a:rPr>
              <a:t>– </a:t>
            </a:r>
            <a:r>
              <a:rPr lang="en-GB" sz="2800" dirty="0" smtClean="0">
                <a:solidFill>
                  <a:srgbClr val="000000"/>
                </a:solidFill>
                <a:latin typeface="Calibri"/>
              </a:rPr>
              <a:t>2 </a:t>
            </a:r>
            <a:r>
              <a:rPr lang="en-GB" sz="2800" dirty="0">
                <a:solidFill>
                  <a:srgbClr val="000000"/>
                </a:solidFill>
                <a:latin typeface="Calibri"/>
              </a:rPr>
              <a:t>Corinthians </a:t>
            </a:r>
            <a:r>
              <a:rPr lang="en-GB" sz="2800" dirty="0" smtClean="0">
                <a:solidFill>
                  <a:srgbClr val="000000"/>
                </a:solidFill>
                <a:latin typeface="Calibri"/>
              </a:rPr>
              <a:t>5:8</a:t>
            </a:r>
            <a:r>
              <a:rPr lang="en-GB" dirty="0" smtClean="0">
                <a:solidFill>
                  <a:srgbClr val="000000"/>
                </a:solidFill>
                <a:latin typeface="Calibri"/>
              </a:rPr>
              <a:t> </a:t>
            </a:r>
            <a:endParaRPr lang="en-GB" dirty="0">
              <a:solidFill>
                <a:srgbClr val="000000"/>
              </a:solidFill>
              <a:latin typeface="Calibri"/>
            </a:endParaRPr>
          </a:p>
        </p:txBody>
      </p:sp>
      <p:sp>
        <p:nvSpPr>
          <p:cNvPr id="6" name="Rounded Rectangular Callout 5"/>
          <p:cNvSpPr/>
          <p:nvPr/>
        </p:nvSpPr>
        <p:spPr>
          <a:xfrm>
            <a:off x="3275856" y="4221088"/>
            <a:ext cx="5184576" cy="2304256"/>
          </a:xfrm>
          <a:prstGeom prst="wedgeRoundRectCallout">
            <a:avLst>
              <a:gd name="adj1" fmla="val -57384"/>
              <a:gd name="adj2" fmla="val -12067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whoever hears my word and believes him who sent me has eternal life and will not be judged but has crossed over from death to life</a:t>
            </a:r>
          </a:p>
        </p:txBody>
      </p:sp>
      <p:sp>
        <p:nvSpPr>
          <p:cNvPr id="7" name="Rounded Rectangular Callout 6"/>
          <p:cNvSpPr/>
          <p:nvPr/>
        </p:nvSpPr>
        <p:spPr>
          <a:xfrm>
            <a:off x="251520" y="4365104"/>
            <a:ext cx="7704856" cy="2232248"/>
          </a:xfrm>
          <a:prstGeom prst="wedgeRoundRectCallout">
            <a:avLst>
              <a:gd name="adj1" fmla="val 46133"/>
              <a:gd name="adj2" fmla="val -8039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A </a:t>
            </a:r>
            <a:r>
              <a:rPr lang="en-GB" sz="2800" dirty="0">
                <a:solidFill>
                  <a:srgbClr val="C00000"/>
                </a:solidFill>
                <a:latin typeface="Calibri" panose="020F0502020204030204" pitchFamily="34" charset="0"/>
              </a:rPr>
              <a:t>time is coming when all who are in their graves will hear his voice </a:t>
            </a:r>
            <a:r>
              <a:rPr lang="en-GB" sz="2800" dirty="0" smtClean="0">
                <a:solidFill>
                  <a:srgbClr val="C00000"/>
                </a:solidFill>
                <a:latin typeface="Calibri" panose="020F0502020204030204" pitchFamily="34" charset="0"/>
              </a:rPr>
              <a:t>and </a:t>
            </a:r>
            <a:r>
              <a:rPr lang="en-GB" sz="2800" dirty="0">
                <a:solidFill>
                  <a:srgbClr val="C00000"/>
                </a:solidFill>
                <a:latin typeface="Calibri" panose="020F0502020204030204" pitchFamily="34" charset="0"/>
              </a:rPr>
              <a:t>come out – those who have done what is good will rise to live, and those who have done what is evil will rise to be condemned.</a:t>
            </a:r>
          </a:p>
        </p:txBody>
      </p:sp>
      <p:sp>
        <p:nvSpPr>
          <p:cNvPr id="10" name="Rounded Rectangular Callout 9"/>
          <p:cNvSpPr/>
          <p:nvPr/>
        </p:nvSpPr>
        <p:spPr>
          <a:xfrm>
            <a:off x="4283968" y="5085184"/>
            <a:ext cx="3888432" cy="1368152"/>
          </a:xfrm>
          <a:prstGeom prst="wedgeRoundRectCallout">
            <a:avLst>
              <a:gd name="adj1" fmla="val 23976"/>
              <a:gd name="adj2" fmla="val -10355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people are destined to die once, and after that to face judgment</a:t>
            </a:r>
          </a:p>
        </p:txBody>
      </p:sp>
      <p:sp>
        <p:nvSpPr>
          <p:cNvPr id="2" name="Title 1"/>
          <p:cNvSpPr>
            <a:spLocks noGrp="1"/>
          </p:cNvSpPr>
          <p:nvPr>
            <p:ph type="title"/>
          </p:nvPr>
        </p:nvSpPr>
        <p:spPr>
          <a:xfrm>
            <a:off x="179512" y="332656"/>
            <a:ext cx="8856984" cy="1143000"/>
          </a:xfrm>
        </p:spPr>
        <p:txBody>
          <a:bodyPr/>
          <a:lstStyle/>
          <a:p>
            <a:r>
              <a:rPr lang="en-GB" sz="4800" dirty="0" smtClean="0">
                <a:latin typeface="Calibri"/>
              </a:rPr>
              <a:t>What happens after Death?</a:t>
            </a:r>
            <a:endParaRPr lang="en-US" sz="4800" b="1" i="0" u="none" strike="noStrike" baseline="0" dirty="0" smtClean="0">
              <a:solidFill>
                <a:srgbClr val="C00000"/>
              </a:solidFill>
              <a:latin typeface="Calibri"/>
            </a:endParaRPr>
          </a:p>
        </p:txBody>
      </p:sp>
      <p:sp>
        <p:nvSpPr>
          <p:cNvPr id="12" name="Rounded Rectangular Callout 11"/>
          <p:cNvSpPr/>
          <p:nvPr/>
        </p:nvSpPr>
        <p:spPr>
          <a:xfrm>
            <a:off x="4788024" y="1268760"/>
            <a:ext cx="3960440" cy="1368152"/>
          </a:xfrm>
          <a:prstGeom prst="wedgeRoundRectCallout">
            <a:avLst>
              <a:gd name="adj1" fmla="val 7445"/>
              <a:gd name="adj2" fmla="val 22783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 I </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would prefer to be away from the body and at home with the Lord</a:t>
            </a:r>
          </a:p>
        </p:txBody>
      </p:sp>
    </p:spTree>
    <p:extLst>
      <p:ext uri="{BB962C8B-B14F-4D97-AF65-F5344CB8AC3E}">
        <p14:creationId xmlns:p14="http://schemas.microsoft.com/office/powerpoint/2010/main" val="23007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6" grpId="1" uiExpand="1" animBg="1"/>
      <p:bldP spid="7" grpId="0" uiExpand="1" animBg="1"/>
      <p:bldP spid="7" grpId="1" uiExpand="1" animBg="1"/>
      <p:bldP spid="10" grpId="0" uiExpand="1" animBg="1"/>
      <p:bldP spid="10" grpId="1" uiExpan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marL="0" indent="0">
              <a:spcBef>
                <a:spcPts val="1200"/>
              </a:spcBef>
              <a:buNone/>
            </a:pPr>
            <a:r>
              <a:rPr lang="en-GB" dirty="0" smtClean="0">
                <a:solidFill>
                  <a:srgbClr val="000000"/>
                </a:solidFill>
                <a:latin typeface="Calibri"/>
              </a:rPr>
              <a:t>It’s the reunification of body and soul/spirit </a:t>
            </a:r>
            <a:r>
              <a:rPr lang="en-GB" sz="2800" dirty="0" smtClean="0">
                <a:solidFill>
                  <a:srgbClr val="000000"/>
                </a:solidFill>
                <a:latin typeface="Calibri"/>
              </a:rPr>
              <a:t>– </a:t>
            </a:r>
            <a:br>
              <a:rPr lang="en-GB" sz="2800" dirty="0" smtClean="0">
                <a:solidFill>
                  <a:srgbClr val="000000"/>
                </a:solidFill>
                <a:latin typeface="Calibri"/>
              </a:rPr>
            </a:br>
            <a:r>
              <a:rPr lang="en-GB" sz="2800" dirty="0" smtClean="0">
                <a:solidFill>
                  <a:srgbClr val="000000"/>
                </a:solidFill>
                <a:latin typeface="Calibri"/>
              </a:rPr>
              <a:t>1 Thessalonians 4:16</a:t>
            </a:r>
            <a:r>
              <a:rPr lang="en-GB" dirty="0" smtClean="0">
                <a:solidFill>
                  <a:srgbClr val="000000"/>
                </a:solidFill>
                <a:latin typeface="Calibri"/>
              </a:rPr>
              <a:t>. </a:t>
            </a:r>
          </a:p>
          <a:p>
            <a:pPr marL="0" indent="0">
              <a:spcBef>
                <a:spcPts val="1200"/>
              </a:spcBef>
              <a:buNone/>
            </a:pPr>
            <a:r>
              <a:rPr lang="en-GB" dirty="0" smtClean="0">
                <a:solidFill>
                  <a:srgbClr val="000000"/>
                </a:solidFill>
                <a:latin typeface="Calibri"/>
              </a:rPr>
              <a:t>And, in so doing, God will destroy physical death </a:t>
            </a:r>
            <a:r>
              <a:rPr lang="en-GB" sz="2800" dirty="0" smtClean="0">
                <a:solidFill>
                  <a:srgbClr val="000000"/>
                </a:solidFill>
                <a:latin typeface="Calibri"/>
              </a:rPr>
              <a:t>- </a:t>
            </a:r>
            <a:r>
              <a:rPr lang="en-GB" sz="2800" dirty="0"/>
              <a:t>1 Corinthians </a:t>
            </a:r>
            <a:r>
              <a:rPr lang="en-GB" sz="2800" dirty="0" smtClean="0"/>
              <a:t>15:25-26</a:t>
            </a:r>
            <a:endParaRPr lang="en-GB" dirty="0" smtClean="0"/>
          </a:p>
          <a:p>
            <a:pPr marL="0" indent="0">
              <a:spcBef>
                <a:spcPts val="1200"/>
              </a:spcBef>
              <a:buNone/>
            </a:pPr>
            <a:r>
              <a:rPr lang="en-GB" dirty="0" smtClean="0">
                <a:solidFill>
                  <a:srgbClr val="000000"/>
                </a:solidFill>
                <a:latin typeface="Calibri"/>
              </a:rPr>
              <a:t>Christ’s resurrection started death’s destruction; Christians’ will complete it!</a:t>
            </a:r>
            <a:r>
              <a:rPr lang="en-GB" sz="2800" dirty="0" smtClean="0">
                <a:solidFill>
                  <a:srgbClr val="000000"/>
                </a:solidFill>
                <a:latin typeface="Calibri"/>
              </a:rPr>
              <a:t> – </a:t>
            </a:r>
            <a:br>
              <a:rPr lang="en-GB" sz="2800" dirty="0" smtClean="0">
                <a:solidFill>
                  <a:srgbClr val="000000"/>
                </a:solidFill>
                <a:latin typeface="Calibri"/>
              </a:rPr>
            </a:br>
            <a:r>
              <a:rPr lang="en-GB" sz="2800" dirty="0" smtClean="0"/>
              <a:t>1 Corinthians 15:22-23</a:t>
            </a:r>
          </a:p>
          <a:p>
            <a:pPr marL="0" indent="0">
              <a:spcBef>
                <a:spcPts val="1200"/>
              </a:spcBef>
              <a:buNone/>
            </a:pPr>
            <a:r>
              <a:rPr lang="en-GB" dirty="0" smtClean="0"/>
              <a:t>The unbeliever’s body and soul will be reunited, too; it seems  that their bodies will contribute to their punishment </a:t>
            </a:r>
            <a:r>
              <a:rPr lang="en-GB" sz="2800" dirty="0" smtClean="0"/>
              <a:t>– Rev. </a:t>
            </a:r>
            <a:r>
              <a:rPr lang="en-GB" sz="2800" dirty="0"/>
              <a:t>16:11</a:t>
            </a:r>
          </a:p>
          <a:p>
            <a:pPr marL="0" indent="0">
              <a:spcBef>
                <a:spcPts val="1200"/>
              </a:spcBef>
              <a:buNone/>
            </a:pPr>
            <a:endParaRPr lang="en-GB" dirty="0">
              <a:solidFill>
                <a:srgbClr val="000000"/>
              </a:solidFill>
              <a:latin typeface="Calibri"/>
            </a:endParaRPr>
          </a:p>
        </p:txBody>
      </p:sp>
      <p:sp>
        <p:nvSpPr>
          <p:cNvPr id="2" name="Title 1"/>
          <p:cNvSpPr>
            <a:spLocks noGrp="1"/>
          </p:cNvSpPr>
          <p:nvPr>
            <p:ph type="title"/>
          </p:nvPr>
        </p:nvSpPr>
        <p:spPr>
          <a:xfrm>
            <a:off x="179512" y="332656"/>
            <a:ext cx="8856984" cy="1143000"/>
          </a:xfrm>
        </p:spPr>
        <p:txBody>
          <a:bodyPr/>
          <a:lstStyle/>
          <a:p>
            <a:r>
              <a:rPr lang="en-GB" sz="4800" dirty="0" smtClean="0">
                <a:latin typeface="Calibri"/>
              </a:rPr>
              <a:t>What is Resurrection?</a:t>
            </a:r>
            <a:endParaRPr lang="en-US" sz="4800" b="1" i="0" u="none" strike="noStrike" baseline="0" dirty="0" smtClean="0">
              <a:solidFill>
                <a:srgbClr val="C00000"/>
              </a:solidFill>
              <a:latin typeface="Calibri"/>
            </a:endParaRPr>
          </a:p>
        </p:txBody>
      </p:sp>
      <p:sp>
        <p:nvSpPr>
          <p:cNvPr id="9" name="Rounded Rectangular Callout 8"/>
          <p:cNvSpPr/>
          <p:nvPr/>
        </p:nvSpPr>
        <p:spPr>
          <a:xfrm>
            <a:off x="467544" y="2708920"/>
            <a:ext cx="6517232" cy="1431120"/>
          </a:xfrm>
          <a:prstGeom prst="wedgeRoundRectCallout">
            <a:avLst>
              <a:gd name="adj1" fmla="val -7217"/>
              <a:gd name="adj2" fmla="val 141804"/>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[They] cursed </a:t>
            </a:r>
            <a:r>
              <a:rPr lang="en-GB" sz="2800" dirty="0">
                <a:solidFill>
                  <a:srgbClr val="C00000"/>
                </a:solidFill>
                <a:latin typeface="Calibri" panose="020F0502020204030204" pitchFamily="34" charset="0"/>
              </a:rPr>
              <a:t>the God of heaven because of their pains and their sores, but they refused to repent of what they had done</a:t>
            </a:r>
          </a:p>
        </p:txBody>
      </p:sp>
      <p:sp>
        <p:nvSpPr>
          <p:cNvPr id="6" name="Rounded Rectangular Callout 5"/>
          <p:cNvSpPr/>
          <p:nvPr/>
        </p:nvSpPr>
        <p:spPr>
          <a:xfrm>
            <a:off x="395536" y="3645024"/>
            <a:ext cx="6984776" cy="2043608"/>
          </a:xfrm>
          <a:prstGeom prst="wedgeRoundRectCallout">
            <a:avLst>
              <a:gd name="adj1" fmla="val -25667"/>
              <a:gd name="adj2" fmla="val -10481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Lord himself will come down from heaven, with a loud command, with the voice of the archangel and with the trumpet call of God, and the dead in Christ will rise first</a:t>
            </a:r>
          </a:p>
        </p:txBody>
      </p:sp>
      <p:sp>
        <p:nvSpPr>
          <p:cNvPr id="11" name="Rounded Rectangular Callout 10"/>
          <p:cNvSpPr/>
          <p:nvPr/>
        </p:nvSpPr>
        <p:spPr>
          <a:xfrm>
            <a:off x="2771800" y="1484784"/>
            <a:ext cx="6085184" cy="1800200"/>
          </a:xfrm>
          <a:prstGeom prst="wedgeRoundRectCallout">
            <a:avLst>
              <a:gd name="adj1" fmla="val 29959"/>
              <a:gd name="adj2" fmla="val 12134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As </a:t>
            </a:r>
            <a:r>
              <a:rPr lang="en-GB" sz="2800" dirty="0">
                <a:solidFill>
                  <a:srgbClr val="C00000"/>
                </a:solidFill>
                <a:latin typeface="Calibri" panose="020F0502020204030204" pitchFamily="34" charset="0"/>
              </a:rPr>
              <a:t>in Adam all die, so in Christ all will be made </a:t>
            </a:r>
            <a:r>
              <a:rPr lang="en-GB" sz="2800" dirty="0" smtClean="0">
                <a:solidFill>
                  <a:srgbClr val="C00000"/>
                </a:solidFill>
                <a:latin typeface="Calibri" panose="020F0502020204030204" pitchFamily="34" charset="0"/>
              </a:rPr>
              <a:t>alive. But </a:t>
            </a:r>
            <a:r>
              <a:rPr lang="en-GB" sz="2800" dirty="0">
                <a:solidFill>
                  <a:srgbClr val="C00000"/>
                </a:solidFill>
                <a:latin typeface="Calibri" panose="020F0502020204030204" pitchFamily="34" charset="0"/>
              </a:rPr>
              <a:t>each in turn: Christ, the </a:t>
            </a:r>
            <a:r>
              <a:rPr lang="en-GB" sz="2800" dirty="0" err="1">
                <a:solidFill>
                  <a:srgbClr val="C00000"/>
                </a:solidFill>
                <a:latin typeface="Calibri" panose="020F0502020204030204" pitchFamily="34" charset="0"/>
              </a:rPr>
              <a:t>firstfruits</a:t>
            </a:r>
            <a:r>
              <a:rPr lang="en-GB" sz="2800" dirty="0">
                <a:solidFill>
                  <a:srgbClr val="C00000"/>
                </a:solidFill>
                <a:latin typeface="Calibri" panose="020F0502020204030204" pitchFamily="34" charset="0"/>
              </a:rPr>
              <a:t>; then, when he comes, those who belong to him</a:t>
            </a:r>
          </a:p>
        </p:txBody>
      </p:sp>
      <p:sp>
        <p:nvSpPr>
          <p:cNvPr id="8" name="Rounded Rectangular Callout 7"/>
          <p:cNvSpPr/>
          <p:nvPr/>
        </p:nvSpPr>
        <p:spPr>
          <a:xfrm>
            <a:off x="2699792" y="4365104"/>
            <a:ext cx="4724400" cy="2043608"/>
          </a:xfrm>
          <a:prstGeom prst="wedgeRoundRectCallout">
            <a:avLst>
              <a:gd name="adj1" fmla="val -3972"/>
              <a:gd name="adj2" fmla="val -7808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He </a:t>
            </a:r>
            <a:r>
              <a:rPr lang="en-GB" sz="2800" dirty="0">
                <a:solidFill>
                  <a:srgbClr val="C00000"/>
                </a:solidFill>
                <a:latin typeface="Calibri" panose="020F0502020204030204" pitchFamily="34" charset="0"/>
              </a:rPr>
              <a:t>must reign until he has put all his enemies under his feet. </a:t>
            </a: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last enemy to be destroyed is </a:t>
            </a:r>
            <a:r>
              <a:rPr lang="en-GB" sz="2800" dirty="0" smtClean="0">
                <a:solidFill>
                  <a:srgbClr val="C00000"/>
                </a:solidFill>
                <a:latin typeface="Calibri" panose="020F0502020204030204" pitchFamily="34" charset="0"/>
              </a:rPr>
              <a:t>death.</a:t>
            </a:r>
            <a:endParaRPr lang="en-GB" sz="2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8694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9" grpId="1" animBg="1"/>
      <p:bldP spid="6" grpId="0" animBg="1"/>
      <p:bldP spid="6" grpId="1" animBg="1"/>
      <p:bldP spid="11" grpId="0" animBg="1"/>
      <p:bldP spid="11" grpId="1" animBg="1"/>
      <p:bldP spid="8" grpId="0" animBg="1"/>
      <p:bldP spid="8" grpId="1"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5434</TotalTime>
  <Words>1677</Words>
  <Application>Microsoft Office PowerPoint</Application>
  <PresentationFormat>On-screen Show (4:3)</PresentationFormat>
  <Paragraphs>203</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Century Schoolbook</vt:lpstr>
      <vt:lpstr>SassoonCRInfantMedium</vt:lpstr>
      <vt:lpstr>Tahoma</vt:lpstr>
      <vt:lpstr>Times New Roman</vt:lpstr>
      <vt:lpstr>Default Design</vt:lpstr>
      <vt:lpstr>Facts for Faithful Followers</vt:lpstr>
      <vt:lpstr>Last Week’s Memory Verse</vt:lpstr>
      <vt:lpstr>Facts for Faithful Followers</vt:lpstr>
      <vt:lpstr>This Week’s Memory Verse</vt:lpstr>
      <vt:lpstr>What is Death?</vt:lpstr>
      <vt:lpstr>Why is there Death?</vt:lpstr>
      <vt:lpstr>A bit more about Why?</vt:lpstr>
      <vt:lpstr>What happens after Death?</vt:lpstr>
      <vt:lpstr>What is Resurrection?</vt:lpstr>
      <vt:lpstr>What will our resurrected bodies look like?</vt:lpstr>
      <vt:lpstr>Resurrection completes God’s recreation of a perfect world</vt:lpstr>
      <vt:lpstr>Philip Brooks</vt:lpstr>
      <vt:lpstr>over to Abi …..</vt:lpstr>
      <vt:lpstr>PowerPoint Presentation</vt:lpstr>
      <vt:lpstr>PowerPoint Presentation</vt:lpstr>
      <vt:lpstr>PowerPoint Presentation</vt:lpstr>
      <vt:lpstr>PowerPoint Presentation</vt:lpstr>
      <vt:lpstr>PowerPoint Presentation</vt:lpstr>
      <vt:lpstr>PowerPoint Presentation</vt:lpstr>
      <vt:lpstr>Question Time !</vt:lpstr>
      <vt:lpstr>Prayer Time !</vt:lpstr>
      <vt:lpstr>Take Home!</vt:lpstr>
      <vt:lpstr>Back to Andrew …..</vt:lpstr>
      <vt:lpstr>This Week’s Memory Verse</vt:lpstr>
      <vt:lpstr>PowerPoint Presentation</vt:lpstr>
      <vt:lpstr>PowerPoint Presentation</vt:lpstr>
      <vt:lpstr>PowerPoint Presentation</vt:lpstr>
      <vt:lpstr>PowerPoint Presentation</vt:lpstr>
      <vt:lpstr>PowerPoint Presentation</vt:lpstr>
      <vt:lpstr>Facts for Faithful Followers</vt:lpstr>
    </vt:vector>
  </TitlesOfParts>
  <Company>Bethany Christian Assembly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rachelb</dc:creator>
  <cp:lastModifiedBy>Andrew Dawson</cp:lastModifiedBy>
  <cp:revision>344</cp:revision>
  <dcterms:created xsi:type="dcterms:W3CDTF">2005-06-14T18:38:24Z</dcterms:created>
  <dcterms:modified xsi:type="dcterms:W3CDTF">2020-05-07T19:26:12Z</dcterms:modified>
</cp:coreProperties>
</file>