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03" r:id="rId2"/>
    <p:sldId id="538" r:id="rId3"/>
    <p:sldId id="406" r:id="rId4"/>
    <p:sldId id="531" r:id="rId5"/>
    <p:sldId id="456" r:id="rId6"/>
    <p:sldId id="565" r:id="rId7"/>
    <p:sldId id="568" r:id="rId8"/>
    <p:sldId id="510" r:id="rId9"/>
    <p:sldId id="566" r:id="rId10"/>
    <p:sldId id="401" r:id="rId11"/>
    <p:sldId id="567" r:id="rId12"/>
    <p:sldId id="511" r:id="rId13"/>
    <p:sldId id="553" r:id="rId14"/>
    <p:sldId id="419" r:id="rId15"/>
    <p:sldId id="412" r:id="rId16"/>
    <p:sldId id="561" r:id="rId17"/>
    <p:sldId id="562" r:id="rId18"/>
    <p:sldId id="563" r:id="rId19"/>
    <p:sldId id="564" r:id="rId20"/>
    <p:sldId id="395" r:id="rId21"/>
    <p:sldId id="409" r:id="rId22"/>
    <p:sldId id="410" r:id="rId23"/>
    <p:sldId id="508" r:id="rId24"/>
    <p:sldId id="554" r:id="rId25"/>
    <p:sldId id="539" r:id="rId26"/>
    <p:sldId id="556" r:id="rId27"/>
    <p:sldId id="557" r:id="rId28"/>
    <p:sldId id="558" r:id="rId29"/>
    <p:sldId id="559" r:id="rId30"/>
    <p:sldId id="560" r:id="rId31"/>
    <p:sldId id="411" r:id="rId32"/>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CB0CBAB6-37FC-46A1-B341-82563AE6E960}">
          <p14:sldIdLst>
            <p14:sldId id="403"/>
            <p14:sldId id="538"/>
            <p14:sldId id="406"/>
            <p14:sldId id="531"/>
            <p14:sldId id="456"/>
          </p14:sldIdLst>
        </p14:section>
        <p14:section name="Untitled Section" id="{C12E8BA3-E058-4F1E-8A31-66DCA19E958E}">
          <p14:sldIdLst>
            <p14:sldId id="565"/>
            <p14:sldId id="568"/>
            <p14:sldId id="510"/>
            <p14:sldId id="566"/>
            <p14:sldId id="401"/>
            <p14:sldId id="567"/>
            <p14:sldId id="511"/>
            <p14:sldId id="553"/>
            <p14:sldId id="419"/>
            <p14:sldId id="412"/>
            <p14:sldId id="561"/>
            <p14:sldId id="562"/>
            <p14:sldId id="563"/>
            <p14:sldId id="564"/>
            <p14:sldId id="395"/>
            <p14:sldId id="409"/>
            <p14:sldId id="410"/>
            <p14:sldId id="508"/>
            <p14:sldId id="554"/>
            <p14:sldId id="539"/>
            <p14:sldId id="556"/>
            <p14:sldId id="557"/>
            <p14:sldId id="558"/>
            <p14:sldId id="559"/>
            <p14:sldId id="560"/>
            <p14:sldId id="4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6600"/>
    <a:srgbClr val="FF5050"/>
    <a:srgbClr val="CC66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3" autoAdjust="0"/>
    <p:restoredTop sz="86467" autoAdjust="0"/>
  </p:normalViewPr>
  <p:slideViewPr>
    <p:cSldViewPr>
      <p:cViewPr varScale="1">
        <p:scale>
          <a:sx n="30" d="100"/>
          <a:sy n="30" d="100"/>
        </p:scale>
        <p:origin x="48" y="168"/>
      </p:cViewPr>
      <p:guideLst>
        <p:guide orient="horz" pos="2160"/>
        <p:guide pos="2880"/>
      </p:guideLst>
    </p:cSldViewPr>
  </p:slideViewPr>
  <p:outlineViewPr>
    <p:cViewPr>
      <p:scale>
        <a:sx n="33" d="100"/>
        <a:sy n="33" d="100"/>
      </p:scale>
      <p:origin x="0" y="-9972"/>
    </p:cViewPr>
  </p:outlineViewPr>
  <p:notesTextViewPr>
    <p:cViewPr>
      <p:scale>
        <a:sx n="100" d="100"/>
        <a:sy n="100" d="100"/>
      </p:scale>
      <p:origin x="0" y="0"/>
    </p:cViewPr>
  </p:notesTextViewPr>
  <p:sorterViewPr>
    <p:cViewPr>
      <p:scale>
        <a:sx n="49" d="100"/>
        <a:sy n="49" d="100"/>
      </p:scale>
      <p:origin x="0" y="-11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5"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C59912-72A6-45CC-8AF3-211C13130B06}" type="slidenum">
              <a:rPr lang="en-US"/>
              <a:pPr/>
              <a:t>‹#›</a:t>
            </a:fld>
            <a:endParaRPr lang="en-US"/>
          </a:p>
        </p:txBody>
      </p:sp>
    </p:spTree>
    <p:extLst>
      <p:ext uri="{BB962C8B-B14F-4D97-AF65-F5344CB8AC3E}">
        <p14:creationId xmlns:p14="http://schemas.microsoft.com/office/powerpoint/2010/main" val="3913989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F388B75-35F6-46A0-B6BD-41F42729EA81}" type="datetimeFigureOut">
              <a:rPr lang="en-GB" smtClean="0"/>
              <a:t>07/05/2020</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083E455-A674-41F1-BDCE-D9C2291BE01F}" type="slidenum">
              <a:rPr lang="en-GB" smtClean="0"/>
              <a:t>‹#›</a:t>
            </a:fld>
            <a:endParaRPr lang="en-GB"/>
          </a:p>
        </p:txBody>
      </p:sp>
    </p:spTree>
    <p:extLst>
      <p:ext uri="{BB962C8B-B14F-4D97-AF65-F5344CB8AC3E}">
        <p14:creationId xmlns:p14="http://schemas.microsoft.com/office/powerpoint/2010/main" val="363633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a:t>
            </a:fld>
            <a:endParaRPr lang="en-GB" dirty="0"/>
          </a:p>
        </p:txBody>
      </p:sp>
    </p:spTree>
    <p:extLst>
      <p:ext uri="{BB962C8B-B14F-4D97-AF65-F5344CB8AC3E}">
        <p14:creationId xmlns:p14="http://schemas.microsoft.com/office/powerpoint/2010/main" val="317060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3</a:t>
            </a:fld>
            <a:endParaRPr lang="en-GB" dirty="0"/>
          </a:p>
        </p:txBody>
      </p:sp>
    </p:spTree>
    <p:extLst>
      <p:ext uri="{BB962C8B-B14F-4D97-AF65-F5344CB8AC3E}">
        <p14:creationId xmlns:p14="http://schemas.microsoft.com/office/powerpoint/2010/main" val="3170607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8</a:t>
            </a:fld>
            <a:endParaRPr lang="en-GB"/>
          </a:p>
        </p:txBody>
      </p:sp>
    </p:spTree>
    <p:extLst>
      <p:ext uri="{BB962C8B-B14F-4D97-AF65-F5344CB8AC3E}">
        <p14:creationId xmlns:p14="http://schemas.microsoft.com/office/powerpoint/2010/main" val="4189345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9</a:t>
            </a:fld>
            <a:endParaRPr lang="en-GB"/>
          </a:p>
        </p:txBody>
      </p:sp>
    </p:spTree>
    <p:extLst>
      <p:ext uri="{BB962C8B-B14F-4D97-AF65-F5344CB8AC3E}">
        <p14:creationId xmlns:p14="http://schemas.microsoft.com/office/powerpoint/2010/main" val="105147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14</a:t>
            </a:fld>
            <a:endParaRPr lang="en-GB"/>
          </a:p>
        </p:txBody>
      </p:sp>
    </p:spTree>
    <p:extLst>
      <p:ext uri="{BB962C8B-B14F-4D97-AF65-F5344CB8AC3E}">
        <p14:creationId xmlns:p14="http://schemas.microsoft.com/office/powerpoint/2010/main" val="15208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83E455-A674-41F1-BDCE-D9C2291BE01F}" type="slidenum">
              <a:rPr lang="en-GB" smtClean="0"/>
              <a:t>31</a:t>
            </a:fld>
            <a:endParaRPr lang="en-GB"/>
          </a:p>
        </p:txBody>
      </p:sp>
    </p:spTree>
    <p:extLst>
      <p:ext uri="{BB962C8B-B14F-4D97-AF65-F5344CB8AC3E}">
        <p14:creationId xmlns:p14="http://schemas.microsoft.com/office/powerpoint/2010/main" val="317060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EFBE7366-C2BA-4C50-B077-7407FDC2700B}" type="slidenum">
              <a:rPr lang="en-US"/>
              <a:pPr/>
              <a:t>‹#›</a:t>
            </a:fld>
            <a:endParaRPr lang="en-US"/>
          </a:p>
        </p:txBody>
      </p:sp>
    </p:spTree>
    <p:extLst>
      <p:ext uri="{BB962C8B-B14F-4D97-AF65-F5344CB8AC3E}">
        <p14:creationId xmlns:p14="http://schemas.microsoft.com/office/powerpoint/2010/main" val="4678867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DCF4B953-2CA3-4DB3-9379-411CFDBD5899}" type="slidenum">
              <a:rPr lang="en-US"/>
              <a:pPr/>
              <a:t>‹#›</a:t>
            </a:fld>
            <a:endParaRPr lang="en-US"/>
          </a:p>
        </p:txBody>
      </p:sp>
    </p:spTree>
    <p:extLst>
      <p:ext uri="{BB962C8B-B14F-4D97-AF65-F5344CB8AC3E}">
        <p14:creationId xmlns:p14="http://schemas.microsoft.com/office/powerpoint/2010/main" val="199811721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96CC6E47-9CA7-4279-8D40-48B6591E091D}" type="slidenum">
              <a:rPr lang="en-US"/>
              <a:pPr/>
              <a:t>‹#›</a:t>
            </a:fld>
            <a:endParaRPr lang="en-US"/>
          </a:p>
        </p:txBody>
      </p:sp>
    </p:spTree>
    <p:extLst>
      <p:ext uri="{BB962C8B-B14F-4D97-AF65-F5344CB8AC3E}">
        <p14:creationId xmlns:p14="http://schemas.microsoft.com/office/powerpoint/2010/main" val="6720681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6C5CA-86EB-4386-8415-8C73BC8B733D}" type="datetimeFigureOut">
              <a:rPr lang="en-GB" smtClean="0"/>
              <a:t>07/05/2020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F804B97-F688-4F4A-93EB-951D1F2A7F0C}" type="slidenum">
              <a:rPr lang="en-GB" smtClean="0"/>
              <a:t>‹#›</a:t>
            </a:fld>
            <a:endParaRPr lang="en-GB"/>
          </a:p>
        </p:txBody>
      </p:sp>
    </p:spTree>
    <p:extLst>
      <p:ext uri="{BB962C8B-B14F-4D97-AF65-F5344CB8AC3E}">
        <p14:creationId xmlns:p14="http://schemas.microsoft.com/office/powerpoint/2010/main" val="22280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latin typeface="Calibri" pitchFamily="34" charset="0"/>
                <a:cs typeface="Calibri" pitchFamily="34" charset="0"/>
              </a:defRPr>
            </a:lvl1pPr>
          </a:lstStyle>
          <a:p>
            <a:r>
              <a:rPr lang="en-US" smtClean="0"/>
              <a:t>Click to edit Master title style</a:t>
            </a:r>
            <a:endParaRPr lang="en-GB"/>
          </a:p>
        </p:txBody>
      </p:sp>
      <p:sp>
        <p:nvSpPr>
          <p:cNvPr id="3" name="Content Placeholder 2"/>
          <p:cNvSpPr>
            <a:spLocks noGrp="1"/>
          </p:cNvSpPr>
          <p:nvPr>
            <p:ph idx="1"/>
          </p:nvPr>
        </p:nvSpPr>
        <p:spPr>
          <a:xfrm>
            <a:off x="685800" y="1981200"/>
            <a:ext cx="7772400" cy="4688160"/>
          </a:xfrm>
        </p:spPr>
        <p:txBody>
          <a:bodyPr/>
          <a:lstStyle>
            <a:lvl1pPr marL="536575" indent="-536575">
              <a:buFontTx/>
              <a:buBlip>
                <a:blip r:embed="rId2"/>
              </a:buBlip>
              <a:defRPr>
                <a:latin typeface="Calibri" pitchFamily="34" charset="0"/>
                <a:cs typeface="Calibri" pitchFamily="34" charset="0"/>
              </a:defRPr>
            </a:lvl1pPr>
            <a:lvl2pPr marL="719138" indent="-536575">
              <a:buFontTx/>
              <a:buBlip>
                <a:blip r:embed="rId2"/>
              </a:buBlip>
              <a:defRPr>
                <a:latin typeface="Calibri" pitchFamily="34" charset="0"/>
                <a:cs typeface="Calibri" pitchFamily="34" charset="0"/>
              </a:defRPr>
            </a:lvl2pPr>
            <a:lvl3pPr marL="901700" indent="-547688">
              <a:buFontTx/>
              <a:buBlip>
                <a:blip r:embed="rId2"/>
              </a:buBlip>
              <a:defRPr>
                <a:latin typeface="Calibri" pitchFamily="34" charset="0"/>
                <a:cs typeface="Calibri" pitchFamily="34" charset="0"/>
              </a:defRPr>
            </a:lvl3pPr>
            <a:lvl4pPr marL="1073150" indent="-536575">
              <a:buFontTx/>
              <a:buBlip>
                <a:blip r:embed="rId2"/>
              </a:buBlip>
              <a:defRPr>
                <a:latin typeface="Calibri" pitchFamily="34" charset="0"/>
                <a:cs typeface="Calibri" pitchFamily="34" charset="0"/>
              </a:defRPr>
            </a:lvl4pPr>
            <a:lvl5pPr marL="1169988" indent="-547688">
              <a:buFontTx/>
              <a:buBlip>
                <a:blip r:embed="rId2"/>
              </a:buBlip>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7092280" y="6400800"/>
            <a:ext cx="1905000" cy="457200"/>
          </a:xfrm>
          <a:prstGeom prst="rect">
            <a:avLst/>
          </a:prstGeom>
        </p:spPr>
        <p:txBody>
          <a:bodyPr/>
          <a:lstStyle>
            <a:lvl1pPr>
              <a:defRPr i="1">
                <a:solidFill>
                  <a:srgbClr val="CC6600"/>
                </a:solidFill>
                <a:latin typeface="Calibri" pitchFamily="34" charset="0"/>
                <a:cs typeface="Calibri" pitchFamily="34" charset="0"/>
              </a:defRPr>
            </a:lvl1pPr>
          </a:lstStyle>
          <a:p>
            <a:fld id="{0604184D-28D8-405D-A1D9-3680E580BAB8}" type="slidenum">
              <a:rPr lang="en-US" smtClean="0"/>
              <a:pPr/>
              <a:t>‹#›</a:t>
            </a:fld>
            <a:endParaRPr lang="en-US" dirty="0"/>
          </a:p>
        </p:txBody>
      </p:sp>
    </p:spTree>
    <p:extLst>
      <p:ext uri="{BB962C8B-B14F-4D97-AF65-F5344CB8AC3E}">
        <p14:creationId xmlns:p14="http://schemas.microsoft.com/office/powerpoint/2010/main" val="403819966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6419472C-EA8C-4765-BE32-0799520FB19B}" type="slidenum">
              <a:rPr lang="en-US"/>
              <a:pPr/>
              <a:t>‹#›</a:t>
            </a:fld>
            <a:endParaRPr lang="en-US"/>
          </a:p>
        </p:txBody>
      </p:sp>
    </p:spTree>
    <p:extLst>
      <p:ext uri="{BB962C8B-B14F-4D97-AF65-F5344CB8AC3E}">
        <p14:creationId xmlns:p14="http://schemas.microsoft.com/office/powerpoint/2010/main" val="360467692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27DA35F-14C5-49C6-B794-CD92BAF267B9}" type="slidenum">
              <a:rPr lang="en-US"/>
              <a:pPr/>
              <a:t>‹#›</a:t>
            </a:fld>
            <a:endParaRPr lang="en-US"/>
          </a:p>
        </p:txBody>
      </p:sp>
    </p:spTree>
    <p:extLst>
      <p:ext uri="{BB962C8B-B14F-4D97-AF65-F5344CB8AC3E}">
        <p14:creationId xmlns:p14="http://schemas.microsoft.com/office/powerpoint/2010/main" val="333427354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99853F22-FF38-4AF5-80AF-D772D52E4CFF}" type="slidenum">
              <a:rPr lang="en-US"/>
              <a:pPr/>
              <a:t>‹#›</a:t>
            </a:fld>
            <a:endParaRPr lang="en-US"/>
          </a:p>
        </p:txBody>
      </p:sp>
    </p:spTree>
    <p:extLst>
      <p:ext uri="{BB962C8B-B14F-4D97-AF65-F5344CB8AC3E}">
        <p14:creationId xmlns:p14="http://schemas.microsoft.com/office/powerpoint/2010/main" val="210937114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6CFC5E3D-F291-49C4-AC96-336BCA8C1C0E}" type="slidenum">
              <a:rPr lang="en-US"/>
              <a:pPr/>
              <a:t>‹#›</a:t>
            </a:fld>
            <a:endParaRPr lang="en-US"/>
          </a:p>
        </p:txBody>
      </p:sp>
    </p:spTree>
    <p:extLst>
      <p:ext uri="{BB962C8B-B14F-4D97-AF65-F5344CB8AC3E}">
        <p14:creationId xmlns:p14="http://schemas.microsoft.com/office/powerpoint/2010/main" val="138388816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08334D3C-6E71-464B-B386-9A7497B38EA9}" type="slidenum">
              <a:rPr lang="en-US"/>
              <a:pPr/>
              <a:t>‹#›</a:t>
            </a:fld>
            <a:endParaRPr lang="en-US"/>
          </a:p>
        </p:txBody>
      </p:sp>
    </p:spTree>
    <p:extLst>
      <p:ext uri="{BB962C8B-B14F-4D97-AF65-F5344CB8AC3E}">
        <p14:creationId xmlns:p14="http://schemas.microsoft.com/office/powerpoint/2010/main" val="103982063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4673976F-4C4D-4B45-A14E-C6531CFC2589}" type="slidenum">
              <a:rPr lang="en-US"/>
              <a:pPr/>
              <a:t>‹#›</a:t>
            </a:fld>
            <a:endParaRPr lang="en-US"/>
          </a:p>
        </p:txBody>
      </p:sp>
    </p:spTree>
    <p:extLst>
      <p:ext uri="{BB962C8B-B14F-4D97-AF65-F5344CB8AC3E}">
        <p14:creationId xmlns:p14="http://schemas.microsoft.com/office/powerpoint/2010/main" val="3559899505"/>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D6FA0307-9877-42FC-B6E1-F59895F09730}" type="slidenum">
              <a:rPr lang="en-US"/>
              <a:pPr/>
              <a:t>‹#›</a:t>
            </a:fld>
            <a:endParaRPr lang="en-US"/>
          </a:p>
        </p:txBody>
      </p:sp>
    </p:spTree>
    <p:extLst>
      <p:ext uri="{BB962C8B-B14F-4D97-AF65-F5344CB8AC3E}">
        <p14:creationId xmlns:p14="http://schemas.microsoft.com/office/powerpoint/2010/main" val="18301855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Documents and Settings\rachelb\My Documents\My Pictures\Clip Art\get a grip\bible pal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91625" cy="68961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616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36575" lvl="0" indent="-536575">
              <a:buFontTx/>
              <a:buBlip>
                <a:blip r:embed="rId15"/>
              </a:buBlip>
            </a:pPr>
            <a:r>
              <a:rPr lang="en-US" smtClean="0"/>
              <a:t>Click to edit Master text styles</a:t>
            </a:r>
          </a:p>
          <a:p>
            <a:pPr marL="719138" lvl="1" indent="-536575">
              <a:buFontTx/>
              <a:buBlip>
                <a:blip r:embed="rId15"/>
              </a:buBlip>
            </a:pPr>
            <a:r>
              <a:rPr lang="en-US" smtClean="0"/>
              <a:t>Second level</a:t>
            </a:r>
          </a:p>
          <a:p>
            <a:pPr marL="901700" lvl="2" indent="-547688">
              <a:buFontTx/>
              <a:buBlip>
                <a:blip r:embed="rId15"/>
              </a:buBlip>
            </a:pPr>
            <a:r>
              <a:rPr lang="en-US" smtClean="0"/>
              <a:t>Third level</a:t>
            </a:r>
          </a:p>
          <a:p>
            <a:pPr marL="1073150" lvl="3" indent="-536575">
              <a:buFontTx/>
              <a:buBlip>
                <a:blip r:embed="rId15"/>
              </a:buBlip>
            </a:pPr>
            <a:r>
              <a:rPr lang="en-US" smtClean="0"/>
              <a:t>Fourth level</a:t>
            </a:r>
          </a:p>
          <a:p>
            <a:pPr marL="1169988" lvl="4" indent="-547688">
              <a:buFontTx/>
              <a:buBlip>
                <a:blip r:embed="rId15"/>
              </a:buBlip>
            </a:pPr>
            <a:r>
              <a:rPr lang="en-US" smtClean="0"/>
              <a:t>Fifth level</a:t>
            </a:r>
          </a:p>
        </p:txBody>
      </p:sp>
      <p:sp>
        <p:nvSpPr>
          <p:cNvPr id="8" name="Slide Number Placeholder 5"/>
          <p:cNvSpPr>
            <a:spLocks noGrp="1"/>
          </p:cNvSpPr>
          <p:nvPr>
            <p:ph type="sldNum" sz="quarter" idx="4"/>
          </p:nvPr>
        </p:nvSpPr>
        <p:spPr>
          <a:xfrm>
            <a:off x="7092280" y="6400800"/>
            <a:ext cx="1905000" cy="457200"/>
          </a:xfrm>
          <a:prstGeom prst="rect">
            <a:avLst/>
          </a:prstGeom>
        </p:spPr>
        <p:txBody>
          <a:bodyPr/>
          <a:lstStyle>
            <a:lvl1pPr algn="r">
              <a:defRPr sz="1600" i="1">
                <a:solidFill>
                  <a:srgbClr val="CC6600"/>
                </a:solidFill>
                <a:latin typeface="Calibri" pitchFamily="34" charset="0"/>
                <a:cs typeface="Calibri" pitchFamily="34" charset="0"/>
              </a:defRPr>
            </a:lvl1pPr>
          </a:lstStyle>
          <a:p>
            <a:fld id="{0604184D-28D8-405D-A1D9-3680E580BA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fontAlgn="base">
        <a:spcBef>
          <a:spcPct val="0"/>
        </a:spcBef>
        <a:spcAft>
          <a:spcPct val="0"/>
        </a:spcAft>
        <a:defRPr lang="en-US" sz="4400" b="1" smtClean="0">
          <a:solidFill>
            <a:srgbClr val="C00000"/>
          </a:solidFill>
          <a:latin typeface="Calibri" pitchFamily="34" charset="0"/>
          <a:ea typeface="+mj-ea"/>
          <a:cs typeface="Calibri" pitchFamily="34" charset="0"/>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lang="en-US" sz="3200" smtClean="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Char char="–"/>
        <a:defRPr lang="en-US" sz="2800" smtClean="0">
          <a:solidFill>
            <a:schemeClr val="tx1"/>
          </a:solidFill>
          <a:latin typeface="Calibri" pitchFamily="34" charset="0"/>
          <a:cs typeface="Calibri" pitchFamily="34" charset="0"/>
        </a:defRPr>
      </a:lvl2pPr>
      <a:lvl3pPr marL="1143000" indent="-228600" algn="l" rtl="0" fontAlgn="base">
        <a:spcBef>
          <a:spcPct val="20000"/>
        </a:spcBef>
        <a:spcAft>
          <a:spcPct val="0"/>
        </a:spcAft>
        <a:buChar char="•"/>
        <a:defRPr lang="en-US" sz="2400" smtClean="0">
          <a:solidFill>
            <a:schemeClr val="tx1"/>
          </a:solidFill>
          <a:latin typeface="Calibri" pitchFamily="34" charset="0"/>
          <a:cs typeface="Calibri" pitchFamily="34" charset="0"/>
        </a:defRPr>
      </a:lvl3pPr>
      <a:lvl4pPr marL="1600200" indent="-228600" algn="l" rtl="0" fontAlgn="base">
        <a:spcBef>
          <a:spcPct val="20000"/>
        </a:spcBef>
        <a:spcAft>
          <a:spcPct val="0"/>
        </a:spcAft>
        <a:buChar char="–"/>
        <a:defRPr lang="en-US" sz="2000" smtClean="0">
          <a:solidFill>
            <a:schemeClr val="tx1"/>
          </a:solidFill>
          <a:latin typeface="Calibri" pitchFamily="34" charset="0"/>
          <a:cs typeface="Calibri" pitchFamily="34" charset="0"/>
        </a:defRPr>
      </a:lvl4pPr>
      <a:lvl5pPr marL="2057400" indent="-228600" algn="l" rtl="0" fontAlgn="base">
        <a:spcBef>
          <a:spcPct val="20000"/>
        </a:spcBef>
        <a:spcAft>
          <a:spcPct val="0"/>
        </a:spcAft>
        <a:buChar char="»"/>
        <a:defRPr lang="en-US" sz="2000" smtClean="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upload.wikimedia.org/wikipedia/commons/8/89/Millennial_views.sv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a:lum bright="70000" contrast="-60000"/>
            <a:extLst>
              <a:ext uri="{28A0092B-C50C-407E-A947-70E740481C1C}">
                <a14:useLocalDpi xmlns:a14="http://schemas.microsoft.com/office/drawing/2010/main" val="0"/>
              </a:ext>
            </a:extLst>
          </a:blip>
          <a:srcRect t="27355" r="27391"/>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1395412" y="5470748"/>
            <a:ext cx="6400800" cy="1387252"/>
          </a:xfrm>
        </p:spPr>
        <p:txBody>
          <a:bodyPr/>
          <a:lstStyle/>
          <a:p>
            <a:r>
              <a:rPr lang="en-GB" sz="4000" b="1" dirty="0" smtClean="0">
                <a:solidFill>
                  <a:schemeClr val="tx1"/>
                </a:solidFill>
                <a:latin typeface="Calibri" pitchFamily="34" charset="0"/>
                <a:cs typeface="Calibri" pitchFamily="34" charset="0"/>
              </a:rPr>
              <a:t>Basic truths (‘doctrines’) that </a:t>
            </a:r>
            <a:r>
              <a:rPr lang="en-GB" sz="4000" b="1" dirty="0">
                <a:solidFill>
                  <a:schemeClr val="tx1"/>
                </a:solidFill>
                <a:latin typeface="Calibri" pitchFamily="34" charset="0"/>
                <a:cs typeface="Calibri" pitchFamily="34" charset="0"/>
              </a:rPr>
              <a:t>every Christian should know!</a:t>
            </a:r>
            <a:endParaRPr lang="en-GB" sz="4000" dirty="0">
              <a:latin typeface="Calibri" pitchFamily="34" charset="0"/>
              <a:cs typeface="Calibri" pitchFamily="34" charset="0"/>
            </a:endParaRPr>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186452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marL="358775" indent="-358775">
              <a:spcBef>
                <a:spcPts val="1200"/>
              </a:spcBef>
              <a:buBlip>
                <a:blip r:embed="rId2"/>
              </a:buBlip>
            </a:pPr>
            <a:r>
              <a:rPr lang="en-GB" dirty="0" smtClean="0">
                <a:solidFill>
                  <a:srgbClr val="000000"/>
                </a:solidFill>
                <a:latin typeface="Calibri"/>
              </a:rPr>
              <a:t>A reward for God’s followers but wrath for those who’ve rebelled - </a:t>
            </a:r>
            <a:r>
              <a:rPr lang="en-GB" sz="2800" dirty="0"/>
              <a:t>Revelation 11:18</a:t>
            </a:r>
            <a:endParaRPr lang="en-GB" dirty="0">
              <a:solidFill>
                <a:srgbClr val="000000"/>
              </a:solidFill>
              <a:latin typeface="Calibri"/>
            </a:endParaRPr>
          </a:p>
          <a:p>
            <a:pPr marL="358775" indent="-358775">
              <a:spcBef>
                <a:spcPts val="1200"/>
              </a:spcBef>
              <a:buBlip>
                <a:blip r:embed="rId2"/>
              </a:buBlip>
            </a:pPr>
            <a:r>
              <a:rPr lang="en-GB" dirty="0" smtClean="0">
                <a:solidFill>
                  <a:srgbClr val="000000"/>
                </a:solidFill>
                <a:latin typeface="Calibri"/>
              </a:rPr>
              <a:t>A demonstration of his justice and mercy</a:t>
            </a:r>
            <a:endParaRPr lang="en-GB" dirty="0">
              <a:solidFill>
                <a:srgbClr val="000000"/>
              </a:solidFill>
              <a:latin typeface="Calibri"/>
            </a:endParaRPr>
          </a:p>
          <a:p>
            <a:pPr marL="358775" indent="-358775">
              <a:spcBef>
                <a:spcPts val="1200"/>
              </a:spcBef>
              <a:buBlip>
                <a:blip r:embed="rId2"/>
              </a:buBlip>
            </a:pPr>
            <a:r>
              <a:rPr lang="en-GB" dirty="0" smtClean="0">
                <a:solidFill>
                  <a:srgbClr val="000000"/>
                </a:solidFill>
                <a:latin typeface="Calibri"/>
              </a:rPr>
              <a:t>We’ll need to give God an account of how we’ve lived – </a:t>
            </a:r>
            <a:r>
              <a:rPr lang="en-GB" sz="2800" dirty="0"/>
              <a:t>Romans </a:t>
            </a:r>
            <a:r>
              <a:rPr lang="en-GB" sz="2800" dirty="0" smtClean="0"/>
              <a:t>14:10-12</a:t>
            </a:r>
            <a:endParaRPr lang="en-GB" dirty="0">
              <a:solidFill>
                <a:srgbClr val="000000"/>
              </a:solidFill>
              <a:latin typeface="Calibri"/>
            </a:endParaRPr>
          </a:p>
          <a:p>
            <a:pPr marL="358775" indent="-358775">
              <a:spcBef>
                <a:spcPts val="1200"/>
              </a:spcBef>
              <a:buBlip>
                <a:blip r:embed="rId2"/>
              </a:buBlip>
            </a:pPr>
            <a:r>
              <a:rPr lang="en-GB" dirty="0" smtClean="0">
                <a:solidFill>
                  <a:srgbClr val="000000"/>
                </a:solidFill>
                <a:latin typeface="Calibri"/>
              </a:rPr>
              <a:t>Christians will escape condemnation – </a:t>
            </a:r>
            <a:r>
              <a:rPr lang="en-GB" sz="2800" dirty="0" smtClean="0">
                <a:solidFill>
                  <a:srgbClr val="000000"/>
                </a:solidFill>
                <a:latin typeface="Calibri"/>
              </a:rPr>
              <a:t>Romans 8:1</a:t>
            </a:r>
            <a:endParaRPr lang="en-GB" sz="2800" dirty="0">
              <a:solidFill>
                <a:srgbClr val="000000"/>
              </a:solidFill>
              <a:latin typeface="Calibri"/>
            </a:endParaRPr>
          </a:p>
        </p:txBody>
      </p:sp>
      <p:sp>
        <p:nvSpPr>
          <p:cNvPr id="6" name="Rounded Rectangular Callout 5"/>
          <p:cNvSpPr/>
          <p:nvPr/>
        </p:nvSpPr>
        <p:spPr>
          <a:xfrm>
            <a:off x="2267744" y="4365104"/>
            <a:ext cx="6480720" cy="2304256"/>
          </a:xfrm>
          <a:prstGeom prst="wedgeRoundRectCallout">
            <a:avLst>
              <a:gd name="adj1" fmla="val 10936"/>
              <a:gd name="adj2" fmla="val -12833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time has come for judging the dead</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and for rewarding your servants the </a:t>
            </a:r>
            <a:r>
              <a:rPr lang="en-GB" sz="2800" dirty="0" smtClean="0">
                <a:solidFill>
                  <a:srgbClr val="C00000"/>
                </a:solidFill>
                <a:latin typeface="Calibri" panose="020F0502020204030204" pitchFamily="34" charset="0"/>
              </a:rPr>
              <a:t>prophets and </a:t>
            </a:r>
            <a:r>
              <a:rPr lang="en-GB" sz="2800" dirty="0">
                <a:solidFill>
                  <a:srgbClr val="C00000"/>
                </a:solidFill>
                <a:latin typeface="Calibri" panose="020F0502020204030204" pitchFamily="34" charset="0"/>
              </a:rPr>
              <a:t>your people who revere your </a:t>
            </a:r>
            <a:r>
              <a:rPr lang="en-GB" sz="2800" dirty="0" smtClean="0">
                <a:solidFill>
                  <a:srgbClr val="C00000"/>
                </a:solidFill>
                <a:latin typeface="Calibri" panose="020F0502020204030204" pitchFamily="34" charset="0"/>
              </a:rPr>
              <a:t>name</a:t>
            </a:r>
            <a:r>
              <a:rPr lang="en-GB" sz="2800" dirty="0">
                <a:solidFill>
                  <a:srgbClr val="C00000"/>
                </a:solidFill>
                <a:latin typeface="Calibri" panose="020F0502020204030204" pitchFamily="34" charset="0"/>
              </a:rPr>
              <a:t>,</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both great and small </a:t>
            </a:r>
            <a:r>
              <a:rPr lang="en-GB" sz="2800" dirty="0" smtClean="0">
                <a:solidFill>
                  <a:srgbClr val="C00000"/>
                </a:solidFill>
                <a:latin typeface="Calibri" panose="020F0502020204030204" pitchFamily="34" charset="0"/>
              </a:rPr>
              <a:t>– and </a:t>
            </a:r>
            <a:r>
              <a:rPr lang="en-GB" sz="2800" dirty="0">
                <a:solidFill>
                  <a:srgbClr val="C00000"/>
                </a:solidFill>
                <a:latin typeface="Calibri" panose="020F0502020204030204" pitchFamily="34" charset="0"/>
              </a:rPr>
              <a:t>for destroying those who destroy the earth</a:t>
            </a:r>
          </a:p>
        </p:txBody>
      </p:sp>
      <p:sp>
        <p:nvSpPr>
          <p:cNvPr id="7" name="Rounded Rectangular Callout 6"/>
          <p:cNvSpPr/>
          <p:nvPr/>
        </p:nvSpPr>
        <p:spPr>
          <a:xfrm>
            <a:off x="179512" y="4869160"/>
            <a:ext cx="8568952" cy="1872208"/>
          </a:xfrm>
          <a:prstGeom prst="wedgeRoundRectCallout">
            <a:avLst>
              <a:gd name="adj1" fmla="val 7380"/>
              <a:gd name="adj2" fmla="val -8210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W</a:t>
            </a:r>
            <a:r>
              <a:rPr lang="en-GB" sz="2800" dirty="0" smtClean="0">
                <a:solidFill>
                  <a:srgbClr val="C00000"/>
                </a:solidFill>
                <a:latin typeface="Calibri" panose="020F0502020204030204" pitchFamily="34" charset="0"/>
              </a:rPr>
              <a:t>e </a:t>
            </a:r>
            <a:r>
              <a:rPr lang="en-GB" sz="2800" dirty="0">
                <a:solidFill>
                  <a:srgbClr val="C00000"/>
                </a:solidFill>
                <a:latin typeface="Calibri" panose="020F0502020204030204" pitchFamily="34" charset="0"/>
              </a:rPr>
              <a:t>will all stand before God’s judgment seat. </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As surely as I live,” says the Lord</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Every knee will bow before me</a:t>
            </a:r>
            <a:r>
              <a:rPr lang="en-GB" sz="2800" dirty="0" smtClean="0">
                <a:solidFill>
                  <a:srgbClr val="C00000"/>
                </a:solidFill>
                <a:latin typeface="Calibri" panose="020F0502020204030204" pitchFamily="34" charset="0"/>
              </a:rPr>
              <a:t>; every </a:t>
            </a:r>
            <a:r>
              <a:rPr lang="en-GB" sz="2800" dirty="0">
                <a:solidFill>
                  <a:srgbClr val="C00000"/>
                </a:solidFill>
                <a:latin typeface="Calibri" panose="020F0502020204030204" pitchFamily="34" charset="0"/>
              </a:rPr>
              <a:t>tongue will acknowledge God</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So then, each of us will give an account of ourselves to </a:t>
            </a:r>
            <a:r>
              <a:rPr lang="en-GB" sz="2800" dirty="0" smtClean="0">
                <a:solidFill>
                  <a:srgbClr val="C00000"/>
                </a:solidFill>
                <a:latin typeface="Calibri" panose="020F0502020204030204" pitchFamily="34" charset="0"/>
              </a:rPr>
              <a:t>God.</a:t>
            </a:r>
            <a:endParaRPr lang="en-GB" sz="2800" dirty="0">
              <a:solidFill>
                <a:srgbClr val="C00000"/>
              </a:solidFill>
              <a:latin typeface="Calibri" panose="020F0502020204030204" pitchFamily="34" charset="0"/>
            </a:endParaRPr>
          </a:p>
        </p:txBody>
      </p:sp>
      <p:sp>
        <p:nvSpPr>
          <p:cNvPr id="2" name="Title 1"/>
          <p:cNvSpPr>
            <a:spLocks noGrp="1"/>
          </p:cNvSpPr>
          <p:nvPr>
            <p:ph type="title"/>
          </p:nvPr>
        </p:nvSpPr>
        <p:spPr>
          <a:xfrm>
            <a:off x="179512" y="332656"/>
            <a:ext cx="8856984" cy="1143000"/>
          </a:xfrm>
        </p:spPr>
        <p:txBody>
          <a:bodyPr/>
          <a:lstStyle/>
          <a:p>
            <a:r>
              <a:rPr lang="en-GB" sz="4800" dirty="0" smtClean="0">
                <a:latin typeface="Calibri"/>
              </a:rPr>
              <a:t>Judgement Day</a:t>
            </a:r>
            <a:endParaRPr lang="en-US" sz="4800" b="1" i="0" u="none" strike="noStrike" baseline="0" dirty="0" smtClean="0">
              <a:solidFill>
                <a:srgbClr val="C00000"/>
              </a:solidFill>
              <a:latin typeface="Calibri"/>
            </a:endParaRPr>
          </a:p>
        </p:txBody>
      </p:sp>
      <p:sp>
        <p:nvSpPr>
          <p:cNvPr id="12" name="Rounded Rectangular Callout 11"/>
          <p:cNvSpPr/>
          <p:nvPr/>
        </p:nvSpPr>
        <p:spPr>
          <a:xfrm>
            <a:off x="4644008" y="5157192"/>
            <a:ext cx="3960440" cy="1368152"/>
          </a:xfrm>
          <a:prstGeom prst="wedgeRoundRectCallout">
            <a:avLst>
              <a:gd name="adj1" fmla="val -98214"/>
              <a:gd name="adj2" fmla="val -4064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 </a:t>
            </a:r>
            <a:r>
              <a:rPr lang="en-GB" sz="2800" dirty="0" smtClean="0">
                <a:solidFill>
                  <a:srgbClr val="C00000"/>
                </a:solidFill>
                <a:latin typeface="Calibri" panose="020F0502020204030204" pitchFamily="34" charset="0"/>
              </a:rPr>
              <a:t>There </a:t>
            </a:r>
            <a:r>
              <a:rPr lang="en-GB" sz="2800" dirty="0">
                <a:solidFill>
                  <a:srgbClr val="C00000"/>
                </a:solidFill>
                <a:latin typeface="Calibri" panose="020F0502020204030204" pitchFamily="34" charset="0"/>
              </a:rPr>
              <a:t>is now no condemnation for those who are in Christ Jesus</a:t>
            </a:r>
          </a:p>
        </p:txBody>
      </p:sp>
    </p:spTree>
    <p:extLst>
      <p:ext uri="{BB962C8B-B14F-4D97-AF65-F5344CB8AC3E}">
        <p14:creationId xmlns:p14="http://schemas.microsoft.com/office/powerpoint/2010/main" val="23007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grpId="1" nodeType="clickEffect">
                                  <p:stCondLst>
                                    <p:cond delay="0"/>
                                  </p:stCondLst>
                                  <p:childTnLst>
                                    <p:animEffect transition="out" filter="wipe(dow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P spid="6" grpId="1" uiExpand="1" animBg="1"/>
      <p:bldP spid="7" grpId="0" uiExpand="1" animBg="1"/>
      <p:bldP spid="7" grpId="1" uiExpan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a:spcBef>
                <a:spcPts val="1200"/>
              </a:spcBef>
              <a:buBlip>
                <a:blip r:embed="rId2"/>
              </a:buBlip>
            </a:pPr>
            <a:r>
              <a:rPr lang="en-GB" dirty="0" smtClean="0">
                <a:solidFill>
                  <a:srgbClr val="000000"/>
                </a:solidFill>
                <a:latin typeface="Calibri"/>
              </a:rPr>
              <a:t>A place of joy </a:t>
            </a:r>
            <a:r>
              <a:rPr lang="en-GB" sz="2800" dirty="0" smtClean="0">
                <a:solidFill>
                  <a:srgbClr val="000000"/>
                </a:solidFill>
                <a:latin typeface="Calibri"/>
              </a:rPr>
              <a:t>– Psalm 16:11, Jude 24</a:t>
            </a:r>
            <a:r>
              <a:rPr lang="en-GB" dirty="0" smtClean="0">
                <a:solidFill>
                  <a:srgbClr val="000000"/>
                </a:solidFill>
                <a:latin typeface="Calibri"/>
              </a:rPr>
              <a:t> – worship – </a:t>
            </a:r>
            <a:r>
              <a:rPr lang="en-GB" sz="2800" dirty="0" smtClean="0">
                <a:solidFill>
                  <a:srgbClr val="000000"/>
                </a:solidFill>
                <a:latin typeface="Calibri"/>
              </a:rPr>
              <a:t>Revelation 21:23</a:t>
            </a:r>
            <a:r>
              <a:rPr lang="en-GB" dirty="0">
                <a:solidFill>
                  <a:srgbClr val="000000"/>
                </a:solidFill>
                <a:latin typeface="Calibri"/>
              </a:rPr>
              <a:t> – </a:t>
            </a:r>
            <a:r>
              <a:rPr lang="en-GB" dirty="0" smtClean="0">
                <a:solidFill>
                  <a:srgbClr val="000000"/>
                </a:solidFill>
                <a:latin typeface="Calibri"/>
              </a:rPr>
              <a:t>and righteousness</a:t>
            </a:r>
            <a:endParaRPr lang="en-GB" sz="2800" dirty="0" smtClean="0">
              <a:solidFill>
                <a:srgbClr val="000000"/>
              </a:solidFill>
              <a:latin typeface="Calibri"/>
            </a:endParaRPr>
          </a:p>
          <a:p>
            <a:pPr>
              <a:spcBef>
                <a:spcPts val="1200"/>
              </a:spcBef>
              <a:buBlip>
                <a:blip r:embed="rId2"/>
              </a:buBlip>
            </a:pPr>
            <a:r>
              <a:rPr lang="en-GB" dirty="0"/>
              <a:t>Everything will be perfect – </a:t>
            </a:r>
            <a:r>
              <a:rPr lang="en-GB" sz="2800" dirty="0"/>
              <a:t>Isaiah 65:17</a:t>
            </a:r>
          </a:p>
          <a:p>
            <a:pPr>
              <a:spcBef>
                <a:spcPts val="1200"/>
              </a:spcBef>
              <a:buBlip>
                <a:blip r:embed="rId2"/>
              </a:buBlip>
            </a:pPr>
            <a:r>
              <a:rPr lang="en-GB" dirty="0" smtClean="0">
                <a:solidFill>
                  <a:srgbClr val="000000"/>
                </a:solidFill>
                <a:latin typeface="Calibri"/>
              </a:rPr>
              <a:t>There will be degrees of reward </a:t>
            </a:r>
            <a:r>
              <a:rPr lang="en-GB" sz="2800" dirty="0"/>
              <a:t>–</a:t>
            </a:r>
            <a:r>
              <a:rPr lang="en-GB" sz="2800" dirty="0" smtClean="0">
                <a:solidFill>
                  <a:srgbClr val="000000"/>
                </a:solidFill>
                <a:latin typeface="Calibri"/>
              </a:rPr>
              <a:t> </a:t>
            </a:r>
            <a:br>
              <a:rPr lang="en-GB" sz="2800" dirty="0" smtClean="0">
                <a:solidFill>
                  <a:srgbClr val="000000"/>
                </a:solidFill>
                <a:latin typeface="Calibri"/>
              </a:rPr>
            </a:br>
            <a:r>
              <a:rPr lang="en-GB" sz="2800" dirty="0" smtClean="0"/>
              <a:t>2 </a:t>
            </a:r>
            <a:r>
              <a:rPr lang="en-GB" sz="2800" dirty="0"/>
              <a:t>Corinthians </a:t>
            </a:r>
            <a:r>
              <a:rPr lang="en-GB" sz="2800" dirty="0" smtClean="0"/>
              <a:t>5:10</a:t>
            </a:r>
            <a:endParaRPr lang="en-GB" dirty="0" smtClean="0"/>
          </a:p>
          <a:p>
            <a:pPr>
              <a:spcBef>
                <a:spcPts val="1200"/>
              </a:spcBef>
              <a:buBlip>
                <a:blip r:embed="rId2"/>
              </a:buBlip>
            </a:pPr>
            <a:r>
              <a:rPr lang="en-GB" dirty="0" smtClean="0"/>
              <a:t>Earth </a:t>
            </a:r>
            <a:r>
              <a:rPr lang="en-GB" dirty="0"/>
              <a:t>will be renewed </a:t>
            </a:r>
            <a:r>
              <a:rPr lang="en-GB" sz="2800" dirty="0"/>
              <a:t>– </a:t>
            </a:r>
            <a:r>
              <a:rPr lang="en-GB" sz="2800" dirty="0" smtClean="0"/>
              <a:t>2 Peter 3:11 &amp; 13</a:t>
            </a:r>
          </a:p>
          <a:p>
            <a:pPr>
              <a:spcBef>
                <a:spcPts val="1200"/>
              </a:spcBef>
              <a:buBlip>
                <a:blip r:embed="rId2"/>
              </a:buBlip>
            </a:pPr>
            <a:r>
              <a:rPr lang="en-GB" dirty="0" smtClean="0"/>
              <a:t>Heaven &amp; Earth will be united – </a:t>
            </a:r>
            <a:r>
              <a:rPr lang="en-GB" sz="2800" dirty="0">
                <a:solidFill>
                  <a:srgbClr val="000000"/>
                </a:solidFill>
              </a:rPr>
              <a:t>Rev. </a:t>
            </a:r>
            <a:r>
              <a:rPr lang="en-GB" sz="2800" dirty="0" smtClean="0">
                <a:solidFill>
                  <a:srgbClr val="000000"/>
                </a:solidFill>
              </a:rPr>
              <a:t>21:2</a:t>
            </a:r>
            <a:endParaRPr lang="en-GB" dirty="0" smtClean="0"/>
          </a:p>
          <a:p>
            <a:pPr>
              <a:spcBef>
                <a:spcPts val="1200"/>
              </a:spcBef>
              <a:buBlip>
                <a:blip r:embed="rId2"/>
              </a:buBlip>
            </a:pPr>
            <a:r>
              <a:rPr lang="en-GB" dirty="0" smtClean="0"/>
              <a:t>We shall be with God, face-to-face – </a:t>
            </a:r>
            <a:r>
              <a:rPr lang="en-GB" sz="2800" dirty="0">
                <a:solidFill>
                  <a:srgbClr val="000000"/>
                </a:solidFill>
              </a:rPr>
              <a:t>Rev. </a:t>
            </a:r>
            <a:r>
              <a:rPr lang="en-GB" sz="2800" dirty="0" smtClean="0">
                <a:solidFill>
                  <a:srgbClr val="000000"/>
                </a:solidFill>
              </a:rPr>
              <a:t>22:4, Revelation 21:3</a:t>
            </a:r>
            <a:endParaRPr lang="en-GB" dirty="0"/>
          </a:p>
        </p:txBody>
      </p:sp>
      <p:sp>
        <p:nvSpPr>
          <p:cNvPr id="2" name="Title 1"/>
          <p:cNvSpPr>
            <a:spLocks noGrp="1"/>
          </p:cNvSpPr>
          <p:nvPr>
            <p:ph type="title"/>
          </p:nvPr>
        </p:nvSpPr>
        <p:spPr>
          <a:xfrm>
            <a:off x="179512" y="332656"/>
            <a:ext cx="8856984" cy="1143000"/>
          </a:xfrm>
        </p:spPr>
        <p:txBody>
          <a:bodyPr/>
          <a:lstStyle/>
          <a:p>
            <a:r>
              <a:rPr lang="en-GB" sz="4800" dirty="0" smtClean="0">
                <a:latin typeface="Calibri"/>
              </a:rPr>
              <a:t>Heaven</a:t>
            </a:r>
            <a:endParaRPr lang="en-US" sz="4800" b="1" i="0" u="none" strike="noStrike" baseline="0" dirty="0" smtClean="0">
              <a:solidFill>
                <a:srgbClr val="C00000"/>
              </a:solidFill>
              <a:latin typeface="Calibri"/>
            </a:endParaRPr>
          </a:p>
        </p:txBody>
      </p:sp>
      <p:sp>
        <p:nvSpPr>
          <p:cNvPr id="9" name="Rounded Rectangular Callout 8"/>
          <p:cNvSpPr/>
          <p:nvPr/>
        </p:nvSpPr>
        <p:spPr>
          <a:xfrm>
            <a:off x="611560" y="4869160"/>
            <a:ext cx="6877272" cy="956281"/>
          </a:xfrm>
          <a:prstGeom prst="wedgeRoundRectCallout">
            <a:avLst>
              <a:gd name="adj1" fmla="val 39902"/>
              <a:gd name="adj2" fmla="val -22558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I </a:t>
            </a:r>
            <a:r>
              <a:rPr lang="en-GB" sz="2800" dirty="0">
                <a:solidFill>
                  <a:srgbClr val="C00000"/>
                </a:solidFill>
                <a:latin typeface="Calibri" panose="020F0502020204030204" pitchFamily="34" charset="0"/>
              </a:rPr>
              <a:t>will </a:t>
            </a:r>
            <a:r>
              <a:rPr lang="en-GB" sz="2800" dirty="0" smtClean="0">
                <a:solidFill>
                  <a:srgbClr val="C00000"/>
                </a:solidFill>
                <a:latin typeface="Calibri" panose="020F0502020204030204" pitchFamily="34" charset="0"/>
              </a:rPr>
              <a:t>create new </a:t>
            </a:r>
            <a:r>
              <a:rPr lang="en-GB" sz="2800" dirty="0">
                <a:solidFill>
                  <a:srgbClr val="C00000"/>
                </a:solidFill>
                <a:latin typeface="Calibri" panose="020F0502020204030204" pitchFamily="34" charset="0"/>
              </a:rPr>
              <a:t>heavens and a new </a:t>
            </a:r>
            <a:r>
              <a:rPr lang="en-GB" sz="2800" dirty="0" smtClean="0">
                <a:solidFill>
                  <a:srgbClr val="C00000"/>
                </a:solidFill>
                <a:latin typeface="Calibri" panose="020F0502020204030204" pitchFamily="34" charset="0"/>
              </a:rPr>
              <a:t>earth. The </a:t>
            </a:r>
            <a:r>
              <a:rPr lang="en-GB" sz="2800" dirty="0">
                <a:solidFill>
                  <a:srgbClr val="C00000"/>
                </a:solidFill>
                <a:latin typeface="Calibri" panose="020F0502020204030204" pitchFamily="34" charset="0"/>
              </a:rPr>
              <a:t>former things will not be </a:t>
            </a:r>
            <a:r>
              <a:rPr lang="en-GB" sz="2800" dirty="0" smtClean="0">
                <a:solidFill>
                  <a:srgbClr val="C00000"/>
                </a:solidFill>
                <a:latin typeface="Calibri" panose="020F0502020204030204" pitchFamily="34" charset="0"/>
              </a:rPr>
              <a:t>remembered …</a:t>
            </a:r>
            <a:endParaRPr lang="en-GB" sz="2800" dirty="0">
              <a:solidFill>
                <a:srgbClr val="C00000"/>
              </a:solidFill>
              <a:latin typeface="Calibri" panose="020F0502020204030204" pitchFamily="34" charset="0"/>
            </a:endParaRPr>
          </a:p>
        </p:txBody>
      </p:sp>
      <p:sp>
        <p:nvSpPr>
          <p:cNvPr id="6" name="Rounded Rectangular Callout 5"/>
          <p:cNvSpPr/>
          <p:nvPr/>
        </p:nvSpPr>
        <p:spPr>
          <a:xfrm>
            <a:off x="467544" y="4797152"/>
            <a:ext cx="6984776" cy="1008112"/>
          </a:xfrm>
          <a:prstGeom prst="wedgeRoundRectCallout">
            <a:avLst>
              <a:gd name="adj1" fmla="val 10162"/>
              <a:gd name="adj2" fmla="val -32122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You </a:t>
            </a:r>
            <a:r>
              <a:rPr lang="en-GB" sz="2800" dirty="0">
                <a:solidFill>
                  <a:srgbClr val="C00000"/>
                </a:solidFill>
                <a:latin typeface="Calibri" panose="020F0502020204030204" pitchFamily="34" charset="0"/>
              </a:rPr>
              <a:t>will fill me with joy in your presence,</a:t>
            </a:r>
          </a:p>
          <a:p>
            <a:pPr algn="ctr"/>
            <a:r>
              <a:rPr lang="en-GB" sz="2800" dirty="0">
                <a:solidFill>
                  <a:srgbClr val="C00000"/>
                </a:solidFill>
                <a:latin typeface="Calibri" panose="020F0502020204030204" pitchFamily="34" charset="0"/>
              </a:rPr>
              <a:t>    with eternal pleasures at your right hand.</a:t>
            </a:r>
          </a:p>
        </p:txBody>
      </p:sp>
      <p:sp>
        <p:nvSpPr>
          <p:cNvPr id="11" name="Rounded Rectangular Callout 10"/>
          <p:cNvSpPr/>
          <p:nvPr/>
        </p:nvSpPr>
        <p:spPr>
          <a:xfrm>
            <a:off x="1115616" y="4581128"/>
            <a:ext cx="6264696" cy="1080120"/>
          </a:xfrm>
          <a:prstGeom prst="wedgeRoundRectCallout">
            <a:avLst>
              <a:gd name="adj1" fmla="val -15110"/>
              <a:gd name="adj2" fmla="val -23511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 city does not need the sun or the moon </a:t>
            </a:r>
            <a:r>
              <a:rPr lang="en-GB" sz="2800" dirty="0" smtClean="0">
                <a:solidFill>
                  <a:srgbClr val="C00000"/>
                </a:solidFill>
                <a:latin typeface="Calibri" panose="020F0502020204030204" pitchFamily="34" charset="0"/>
              </a:rPr>
              <a:t>… for </a:t>
            </a:r>
            <a:r>
              <a:rPr lang="en-GB" sz="2800" dirty="0">
                <a:solidFill>
                  <a:srgbClr val="C00000"/>
                </a:solidFill>
                <a:latin typeface="Calibri" panose="020F0502020204030204" pitchFamily="34" charset="0"/>
              </a:rPr>
              <a:t>the glory of God gives it light</a:t>
            </a:r>
          </a:p>
        </p:txBody>
      </p:sp>
      <p:sp>
        <p:nvSpPr>
          <p:cNvPr id="8" name="Rounded Rectangular Callout 7"/>
          <p:cNvSpPr/>
          <p:nvPr/>
        </p:nvSpPr>
        <p:spPr>
          <a:xfrm>
            <a:off x="2339752" y="3573016"/>
            <a:ext cx="5160694" cy="2043608"/>
          </a:xfrm>
          <a:prstGeom prst="wedgeRoundRectCallout">
            <a:avLst>
              <a:gd name="adj1" fmla="val 24626"/>
              <a:gd name="adj2" fmla="val -12283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[He] is </a:t>
            </a:r>
            <a:r>
              <a:rPr lang="en-GB" sz="2800" dirty="0">
                <a:solidFill>
                  <a:srgbClr val="C00000"/>
                </a:solidFill>
                <a:latin typeface="Calibri" panose="020F0502020204030204" pitchFamily="34" charset="0"/>
              </a:rPr>
              <a:t>able to keep you from stumbling and to present you before his glorious presence without fault and with great joy</a:t>
            </a:r>
          </a:p>
        </p:txBody>
      </p:sp>
      <p:sp>
        <p:nvSpPr>
          <p:cNvPr id="10" name="Rounded Rectangular Callout 9"/>
          <p:cNvSpPr/>
          <p:nvPr/>
        </p:nvSpPr>
        <p:spPr>
          <a:xfrm>
            <a:off x="4499992" y="4509120"/>
            <a:ext cx="3600400" cy="576064"/>
          </a:xfrm>
          <a:prstGeom prst="wedgeRoundRectCallout">
            <a:avLst>
              <a:gd name="adj1" fmla="val 25755"/>
              <a:gd name="adj2" fmla="val 17243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They will see his face</a:t>
            </a:r>
          </a:p>
        </p:txBody>
      </p:sp>
      <p:sp>
        <p:nvSpPr>
          <p:cNvPr id="12" name="Rounded Rectangular Callout 11"/>
          <p:cNvSpPr/>
          <p:nvPr/>
        </p:nvSpPr>
        <p:spPr>
          <a:xfrm>
            <a:off x="1187624" y="4725144"/>
            <a:ext cx="6840760" cy="1944216"/>
          </a:xfrm>
          <a:prstGeom prst="wedgeRoundRectCallout">
            <a:avLst>
              <a:gd name="adj1" fmla="val -34344"/>
              <a:gd name="adj2" fmla="val -76758"/>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We </a:t>
            </a:r>
            <a:r>
              <a:rPr lang="en-GB" sz="2800" dirty="0">
                <a:solidFill>
                  <a:srgbClr val="C00000"/>
                </a:solidFill>
                <a:latin typeface="Calibri" panose="020F0502020204030204" pitchFamily="34" charset="0"/>
              </a:rPr>
              <a:t>must all appear before the judgment seat of Christ, so that each of us may receive what is due to us for the things done while in the body, whether good or </a:t>
            </a:r>
            <a:r>
              <a:rPr lang="en-GB" sz="2800" dirty="0" smtClean="0">
                <a:solidFill>
                  <a:srgbClr val="C00000"/>
                </a:solidFill>
                <a:latin typeface="Calibri" panose="020F0502020204030204" pitchFamily="34" charset="0"/>
              </a:rPr>
              <a:t>bad.</a:t>
            </a:r>
            <a:endParaRPr lang="en-GB" sz="2800" dirty="0">
              <a:solidFill>
                <a:srgbClr val="C00000"/>
              </a:solidFill>
              <a:latin typeface="Calibri" panose="020F0502020204030204" pitchFamily="34" charset="0"/>
            </a:endParaRPr>
          </a:p>
        </p:txBody>
      </p:sp>
      <p:sp>
        <p:nvSpPr>
          <p:cNvPr id="14" name="Rounded Rectangular Callout 13"/>
          <p:cNvSpPr/>
          <p:nvPr/>
        </p:nvSpPr>
        <p:spPr>
          <a:xfrm>
            <a:off x="2123728" y="1484784"/>
            <a:ext cx="5688632" cy="2520280"/>
          </a:xfrm>
          <a:prstGeom prst="wedgeRoundRectCallout">
            <a:avLst>
              <a:gd name="adj1" fmla="val 14358"/>
              <a:gd name="adj2" fmla="val 7213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You ought to live holy and godly lives </a:t>
            </a:r>
            <a:r>
              <a:rPr lang="en-GB" sz="2800" dirty="0" smtClean="0">
                <a:solidFill>
                  <a:srgbClr val="C00000"/>
                </a:solidFill>
                <a:latin typeface="Calibri" panose="020F0502020204030204" pitchFamily="34" charset="0"/>
              </a:rPr>
              <a:t>as </a:t>
            </a:r>
            <a:r>
              <a:rPr lang="en-GB" sz="2800" dirty="0">
                <a:solidFill>
                  <a:srgbClr val="C00000"/>
                </a:solidFill>
                <a:latin typeface="Calibri" panose="020F0502020204030204" pitchFamily="34" charset="0"/>
              </a:rPr>
              <a:t>you look forward to the day of God </a:t>
            </a:r>
            <a:r>
              <a:rPr lang="en-GB" sz="2800" dirty="0" smtClean="0">
                <a:solidFill>
                  <a:srgbClr val="C00000"/>
                </a:solidFill>
                <a:latin typeface="Calibri" panose="020F0502020204030204" pitchFamily="34" charset="0"/>
              </a:rPr>
              <a:t>… in </a:t>
            </a:r>
            <a:r>
              <a:rPr lang="en-GB" sz="2800" dirty="0">
                <a:solidFill>
                  <a:srgbClr val="C00000"/>
                </a:solidFill>
                <a:latin typeface="Calibri" panose="020F0502020204030204" pitchFamily="34" charset="0"/>
              </a:rPr>
              <a:t>keeping with his promise we are looking forward to a new heaven and a new earth, where righteousness </a:t>
            </a:r>
            <a:r>
              <a:rPr lang="en-GB" sz="2800" dirty="0" smtClean="0">
                <a:solidFill>
                  <a:srgbClr val="C00000"/>
                </a:solidFill>
                <a:latin typeface="Calibri" panose="020F0502020204030204" pitchFamily="34" charset="0"/>
              </a:rPr>
              <a:t>dwells.</a:t>
            </a:r>
            <a:endParaRPr lang="en-GB" sz="2800" dirty="0">
              <a:solidFill>
                <a:srgbClr val="C00000"/>
              </a:solidFill>
              <a:latin typeface="Calibri" panose="020F0502020204030204" pitchFamily="34" charset="0"/>
            </a:endParaRPr>
          </a:p>
        </p:txBody>
      </p:sp>
      <p:sp>
        <p:nvSpPr>
          <p:cNvPr id="15" name="Rounded Rectangular Callout 14"/>
          <p:cNvSpPr/>
          <p:nvPr/>
        </p:nvSpPr>
        <p:spPr>
          <a:xfrm>
            <a:off x="179512" y="2780928"/>
            <a:ext cx="6408712" cy="1800200"/>
          </a:xfrm>
          <a:prstGeom prst="wedgeRoundRectCallout">
            <a:avLst>
              <a:gd name="adj1" fmla="val -7217"/>
              <a:gd name="adj2" fmla="val 141804"/>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God’s dwelling-place is now among the people, and he will dwell with them. They will be his people, and God himself will be with them and be their </a:t>
            </a:r>
            <a:r>
              <a:rPr lang="en-GB" sz="2800" dirty="0" smtClean="0">
                <a:solidFill>
                  <a:srgbClr val="C00000"/>
                </a:solidFill>
                <a:latin typeface="Calibri" panose="020F0502020204030204" pitchFamily="34" charset="0"/>
              </a:rPr>
              <a:t>God.</a:t>
            </a:r>
            <a:endParaRPr lang="en-GB" sz="2800" dirty="0">
              <a:solidFill>
                <a:srgbClr val="C00000"/>
              </a:solidFill>
              <a:latin typeface="Calibri" panose="020F0502020204030204" pitchFamily="34" charset="0"/>
            </a:endParaRPr>
          </a:p>
        </p:txBody>
      </p:sp>
      <p:sp>
        <p:nvSpPr>
          <p:cNvPr id="13" name="Rounded Rectangular Callout 12"/>
          <p:cNvSpPr/>
          <p:nvPr/>
        </p:nvSpPr>
        <p:spPr>
          <a:xfrm>
            <a:off x="1907704" y="2996952"/>
            <a:ext cx="5651685" cy="1296144"/>
          </a:xfrm>
          <a:prstGeom prst="wedgeRoundRectCallout">
            <a:avLst>
              <a:gd name="adj1" fmla="val 29959"/>
              <a:gd name="adj2" fmla="val 12134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Holy City, the new </a:t>
            </a:r>
            <a:r>
              <a:rPr lang="en-GB" sz="2800" dirty="0" smtClean="0">
                <a:solidFill>
                  <a:srgbClr val="C00000"/>
                </a:solidFill>
                <a:latin typeface="Calibri" panose="020F0502020204030204" pitchFamily="34" charset="0"/>
              </a:rPr>
              <a:t>Jerusalem … from </a:t>
            </a:r>
            <a:r>
              <a:rPr lang="en-GB" sz="2800" dirty="0">
                <a:solidFill>
                  <a:srgbClr val="C00000"/>
                </a:solidFill>
                <a:latin typeface="Calibri" panose="020F0502020204030204" pitchFamily="34" charset="0"/>
              </a:rPr>
              <a:t>God, prepared as a bride beautifully dressed for her husband</a:t>
            </a:r>
          </a:p>
        </p:txBody>
      </p:sp>
    </p:spTree>
    <p:extLst>
      <p:ext uri="{BB962C8B-B14F-4D97-AF65-F5344CB8AC3E}">
        <p14:creationId xmlns:p14="http://schemas.microsoft.com/office/powerpoint/2010/main" val="372529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9"/>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grpId="1" nodeType="clickEffect">
                                  <p:stCondLst>
                                    <p:cond delay="0"/>
                                  </p:stCondLst>
                                  <p:childTnLst>
                                    <p:animEffect transition="out" filter="wipe(down)">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xit" presetSubtype="4" fill="hold" grpId="1" nodeType="clickEffect">
                                  <p:stCondLst>
                                    <p:cond delay="0"/>
                                  </p:stCondLst>
                                  <p:childTnLst>
                                    <p:animEffect transition="out" filter="wipe(down)">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down)">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3"/>
                                        </p:tgtEl>
                                        <p:attrNameLst>
                                          <p:attrName>style.visibility</p:attrName>
                                        </p:attrNameLst>
                                      </p:cBhvr>
                                      <p:to>
                                        <p:strVal val="hidden"/>
                                      </p:to>
                                    </p:set>
                                  </p:childTnLst>
                                </p:cTn>
                              </p:par>
                            </p:childTnLst>
                          </p:cTn>
                        </p:par>
                        <p:par>
                          <p:cTn id="86" fill="hold">
                            <p:stCondLst>
                              <p:cond delay="0"/>
                            </p:stCondLst>
                            <p:childTnLst>
                              <p:par>
                                <p:cTn id="87" presetID="1" presetClass="entr" presetSubtype="0" fill="hold" grpId="0" nodeType="afterEffect">
                                  <p:stCondLst>
                                    <p:cond delay="0"/>
                                  </p:stCondLst>
                                  <p:childTnLst>
                                    <p:set>
                                      <p:cBhvr>
                                        <p:cTn id="8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down)">
                                      <p:cBhvr>
                                        <p:cTn id="93" dur="500"/>
                                        <p:tgtEl>
                                          <p:spTgt spid="10"/>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9" grpId="1" animBg="1"/>
      <p:bldP spid="6" grpId="0" uiExpand="1" animBg="1"/>
      <p:bldP spid="6" grpId="1" uiExpand="1" animBg="1"/>
      <p:bldP spid="11" grpId="0" animBg="1"/>
      <p:bldP spid="11" grpId="1" animBg="1"/>
      <p:bldP spid="8" grpId="0" uiExpand="1" animBg="1"/>
      <p:bldP spid="8" grpId="1" uiExpand="1" animBg="1"/>
      <p:bldP spid="10" grpId="0" animBg="1"/>
      <p:bldP spid="10" grpId="1" animBg="1"/>
      <p:bldP spid="12" grpId="0" animBg="1"/>
      <p:bldP spid="12" grpId="1" animBg="1"/>
      <p:bldP spid="14" grpId="0" animBg="1"/>
      <p:bldP spid="14" grpId="1" animBg="1"/>
      <p:bldP spid="15" grpId="0" animBg="1"/>
      <p:bldP spid="15"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552" y="1556792"/>
            <a:ext cx="7992888" cy="4968552"/>
          </a:xfrm>
        </p:spPr>
        <p:txBody>
          <a:bodyPr/>
          <a:lstStyle/>
          <a:p>
            <a:pPr marL="0" indent="0">
              <a:spcBef>
                <a:spcPts val="1200"/>
              </a:spcBef>
              <a:buNone/>
            </a:pPr>
            <a:r>
              <a:rPr lang="en-GB" dirty="0" smtClean="0">
                <a:solidFill>
                  <a:srgbClr val="000000"/>
                </a:solidFill>
                <a:latin typeface="Calibri"/>
              </a:rPr>
              <a:t>A place of torment </a:t>
            </a:r>
            <a:r>
              <a:rPr lang="en-GB" sz="2800" dirty="0" smtClean="0">
                <a:solidFill>
                  <a:srgbClr val="000000"/>
                </a:solidFill>
                <a:latin typeface="Calibri"/>
              </a:rPr>
              <a:t>– </a:t>
            </a:r>
            <a:r>
              <a:rPr lang="en-GB" sz="2800" dirty="0" smtClean="0"/>
              <a:t>Luke 16:28</a:t>
            </a:r>
            <a:endParaRPr lang="en-GB" dirty="0"/>
          </a:p>
          <a:p>
            <a:pPr marL="0" indent="0">
              <a:spcBef>
                <a:spcPts val="1200"/>
              </a:spcBef>
              <a:buNone/>
            </a:pPr>
            <a:r>
              <a:rPr lang="en-GB" dirty="0" smtClean="0"/>
              <a:t>An eternal place from which there is no escape – </a:t>
            </a:r>
            <a:r>
              <a:rPr lang="en-GB" sz="2800" dirty="0" smtClean="0">
                <a:solidFill>
                  <a:srgbClr val="000000"/>
                </a:solidFill>
                <a:latin typeface="Calibri"/>
              </a:rPr>
              <a:t>Mark 9:48, Revelation 14:11</a:t>
            </a:r>
            <a:endParaRPr lang="en-GB" sz="2800" dirty="0" smtClean="0"/>
          </a:p>
        </p:txBody>
      </p:sp>
      <p:sp>
        <p:nvSpPr>
          <p:cNvPr id="2" name="Title 1"/>
          <p:cNvSpPr>
            <a:spLocks noGrp="1"/>
          </p:cNvSpPr>
          <p:nvPr>
            <p:ph type="title"/>
          </p:nvPr>
        </p:nvSpPr>
        <p:spPr>
          <a:xfrm>
            <a:off x="179512" y="332656"/>
            <a:ext cx="8856984" cy="1143000"/>
          </a:xfrm>
        </p:spPr>
        <p:txBody>
          <a:bodyPr/>
          <a:lstStyle/>
          <a:p>
            <a:r>
              <a:rPr lang="en-GB" sz="4800" dirty="0" smtClean="0">
                <a:latin typeface="Calibri"/>
              </a:rPr>
              <a:t>Hell</a:t>
            </a:r>
            <a:endParaRPr lang="en-US" sz="4800" b="1" i="0" u="none" strike="noStrike" baseline="0" dirty="0" smtClean="0">
              <a:solidFill>
                <a:srgbClr val="C00000"/>
              </a:solidFill>
              <a:latin typeface="Calibri"/>
            </a:endParaRPr>
          </a:p>
        </p:txBody>
      </p:sp>
      <p:sp>
        <p:nvSpPr>
          <p:cNvPr id="6" name="Rounded Rectangular Callout 5"/>
          <p:cNvSpPr/>
          <p:nvPr/>
        </p:nvSpPr>
        <p:spPr>
          <a:xfrm>
            <a:off x="827584" y="4365104"/>
            <a:ext cx="5472608" cy="1440160"/>
          </a:xfrm>
          <a:prstGeom prst="wedgeRoundRectCallout">
            <a:avLst>
              <a:gd name="adj1" fmla="val 23045"/>
              <a:gd name="adj2" fmla="val -20588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I have five brothers. Let him warn them, so that they will not also come to this place of torment.</a:t>
            </a:r>
          </a:p>
        </p:txBody>
      </p:sp>
      <p:sp>
        <p:nvSpPr>
          <p:cNvPr id="11" name="Rounded Rectangular Callout 10"/>
          <p:cNvSpPr/>
          <p:nvPr/>
        </p:nvSpPr>
        <p:spPr>
          <a:xfrm>
            <a:off x="755576" y="3573016"/>
            <a:ext cx="6408712" cy="1296144"/>
          </a:xfrm>
          <a:prstGeom prst="wedgeRoundRectCallout">
            <a:avLst>
              <a:gd name="adj1" fmla="val 6644"/>
              <a:gd name="adj2" fmla="val -8104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smoke of their torment will rise for ever and ever. There will be no rest day or night for those who worship the beast</a:t>
            </a:r>
          </a:p>
        </p:txBody>
      </p:sp>
      <p:sp>
        <p:nvSpPr>
          <p:cNvPr id="8" name="Rounded Rectangular Callout 7"/>
          <p:cNvSpPr/>
          <p:nvPr/>
        </p:nvSpPr>
        <p:spPr>
          <a:xfrm>
            <a:off x="3779912" y="4293096"/>
            <a:ext cx="4752528" cy="1440160"/>
          </a:xfrm>
          <a:prstGeom prst="wedgeRoundRectCallout">
            <a:avLst>
              <a:gd name="adj1" fmla="val -90909"/>
              <a:gd name="adj2" fmla="val -12882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[A </a:t>
            </a:r>
            <a:r>
              <a:rPr lang="en-GB" sz="2800" dirty="0">
                <a:solidFill>
                  <a:srgbClr val="C00000"/>
                </a:solidFill>
                <a:latin typeface="Calibri" panose="020F0502020204030204" pitchFamily="34" charset="0"/>
              </a:rPr>
              <a:t>place where] </a:t>
            </a: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worms that eat them do not die</a:t>
            </a:r>
            <a:r>
              <a:rPr lang="en-GB" sz="2800" dirty="0" smtClean="0">
                <a:solidFill>
                  <a:srgbClr val="C00000"/>
                </a:solidFill>
                <a:latin typeface="Calibri" panose="020F0502020204030204" pitchFamily="34" charset="0"/>
              </a:rPr>
              <a:t>,</a:t>
            </a:r>
            <a:r>
              <a:rPr lang="en-GB" sz="2800" dirty="0">
                <a:solidFill>
                  <a:srgbClr val="C00000"/>
                </a:solidFill>
                <a:latin typeface="Calibri" panose="020F0502020204030204" pitchFamily="34" charset="0"/>
              </a:rPr>
              <a:t> and the fire is not quenched.</a:t>
            </a:r>
          </a:p>
        </p:txBody>
      </p:sp>
    </p:spTree>
    <p:extLst>
      <p:ext uri="{BB962C8B-B14F-4D97-AF65-F5344CB8AC3E}">
        <p14:creationId xmlns:p14="http://schemas.microsoft.com/office/powerpoint/2010/main" val="286942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4" fill="hold" grpId="1" nodeType="clickEffect">
                                  <p:stCondLst>
                                    <p:cond delay="0"/>
                                  </p:stCondLst>
                                  <p:childTnLst>
                                    <p:animEffect transition="out" filter="wipe(down)">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animBg="1"/>
      <p:bldP spid="11" grpId="0" animBg="1"/>
      <p:bldP spid="11"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924944"/>
            <a:ext cx="4680520" cy="1296144"/>
          </a:xfrm>
        </p:spPr>
        <p:txBody>
          <a:bodyPr/>
          <a:lstStyle/>
          <a:p>
            <a:r>
              <a:rPr lang="en-GB" sz="4800" dirty="0" smtClean="0"/>
              <a:t>over to “Abi …..”</a:t>
            </a:r>
            <a:endParaRPr lang="en-GB" sz="3600" b="0" dirty="0">
              <a:solidFill>
                <a:schemeClr val="tx1"/>
              </a:solidFill>
            </a:endParaRPr>
          </a:p>
        </p:txBody>
      </p:sp>
    </p:spTree>
    <p:extLst>
      <p:ext uri="{BB962C8B-B14F-4D97-AF65-F5344CB8AC3E}">
        <p14:creationId xmlns:p14="http://schemas.microsoft.com/office/powerpoint/2010/main" val="284650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3456384" cy="1143000"/>
          </a:xfrm>
        </p:spPr>
        <p:txBody>
          <a:bodyPr/>
          <a:lstStyle/>
          <a:p>
            <a:r>
              <a:rPr lang="en-GB" dirty="0" smtClean="0"/>
              <a:t>Charles Stanley</a:t>
            </a:r>
            <a:endParaRPr lang="en-GB" dirty="0"/>
          </a:p>
        </p:txBody>
      </p:sp>
      <p:sp>
        <p:nvSpPr>
          <p:cNvPr id="3" name="Rectangle 2"/>
          <p:cNvSpPr/>
          <p:nvPr/>
        </p:nvSpPr>
        <p:spPr>
          <a:xfrm>
            <a:off x="3995936" y="116632"/>
            <a:ext cx="4968552" cy="6494085"/>
          </a:xfrm>
          <a:prstGeom prst="rect">
            <a:avLst/>
          </a:prstGeom>
        </p:spPr>
        <p:txBody>
          <a:bodyPr wrap="square">
            <a:spAutoFit/>
          </a:bodyPr>
          <a:lstStyle/>
          <a:p>
            <a:r>
              <a:rPr lang="en-GB" sz="3200" dirty="0">
                <a:solidFill>
                  <a:srgbClr val="000000"/>
                </a:solidFill>
                <a:latin typeface="Arial" panose="020B0604020202020204" pitchFamily="34" charset="0"/>
                <a:ea typeface="Times New Roman" panose="02020603050405020304" pitchFamily="18" charset="0"/>
              </a:rPr>
              <a:t>God's plan for enlarging His kingdom is so simple - one person telling another about the </a:t>
            </a:r>
            <a:r>
              <a:rPr lang="en-GB" sz="3200" dirty="0" smtClean="0">
                <a:solidFill>
                  <a:srgbClr val="000000"/>
                </a:solidFill>
                <a:latin typeface="Arial" panose="020B0604020202020204" pitchFamily="34" charset="0"/>
                <a:ea typeface="Times New Roman" panose="02020603050405020304" pitchFamily="18" charset="0"/>
              </a:rPr>
              <a:t>Saviour</a:t>
            </a:r>
            <a:r>
              <a:rPr lang="en-GB" sz="3200" dirty="0">
                <a:solidFill>
                  <a:srgbClr val="000000"/>
                </a:solidFill>
                <a:latin typeface="Arial" panose="020B0604020202020204" pitchFamily="34" charset="0"/>
                <a:ea typeface="Times New Roman" panose="02020603050405020304" pitchFamily="18" charset="0"/>
              </a:rPr>
              <a:t>. Yet we're busy and full of excuses. Just remember, someone's eternal destiny is at stake. The joy you'll have when you meet that person in </a:t>
            </a:r>
            <a:r>
              <a:rPr lang="en-GB" sz="3200" dirty="0" smtClean="0">
                <a:solidFill>
                  <a:srgbClr val="000000"/>
                </a:solidFill>
                <a:latin typeface="Arial" panose="020B0604020202020204" pitchFamily="34" charset="0"/>
                <a:ea typeface="Times New Roman" panose="02020603050405020304" pitchFamily="18" charset="0"/>
              </a:rPr>
              <a:t>Heaven </a:t>
            </a:r>
            <a:r>
              <a:rPr lang="en-GB" sz="3200" dirty="0">
                <a:solidFill>
                  <a:srgbClr val="000000"/>
                </a:solidFill>
                <a:latin typeface="Arial" panose="020B0604020202020204" pitchFamily="34" charset="0"/>
                <a:ea typeface="Times New Roman" panose="02020603050405020304" pitchFamily="18" charset="0"/>
              </a:rPr>
              <a:t>will far exceed any discomfort you felt in sharing the gospel</a:t>
            </a:r>
            <a:r>
              <a:rPr lang="en-GB" sz="3200" dirty="0" smtClean="0">
                <a:solidFill>
                  <a:srgbClr val="000000"/>
                </a:solidFill>
                <a:latin typeface="Arial" panose="020B0604020202020204" pitchFamily="34" charset="0"/>
                <a:ea typeface="Times New Roman" panose="02020603050405020304" pitchFamily="18" charset="0"/>
              </a:rPr>
              <a:t>.</a:t>
            </a:r>
            <a:endParaRPr lang="en-GB" sz="3200" dirty="0"/>
          </a:p>
        </p:txBody>
      </p:sp>
      <p:pic>
        <p:nvPicPr>
          <p:cNvPr id="1028" name="Picture 4" descr="Charles Stanley"/>
          <p:cNvPicPr>
            <a:picLocks noChangeAspect="1" noChangeArrowheads="1"/>
          </p:cNvPicPr>
          <p:nvPr/>
        </p:nvPicPr>
        <p:blipFill rotWithShape="1">
          <a:blip r:embed="rId3">
            <a:extLst>
              <a:ext uri="{28A0092B-C50C-407E-A947-70E740481C1C}">
                <a14:useLocalDpi xmlns:a14="http://schemas.microsoft.com/office/drawing/2010/main" val="0"/>
              </a:ext>
            </a:extLst>
          </a:blip>
          <a:srcRect l="5897" r="15702"/>
          <a:stretch/>
        </p:blipFill>
        <p:spPr bwMode="auto">
          <a:xfrm>
            <a:off x="251520" y="2060847"/>
            <a:ext cx="3528392" cy="45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0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EFEFE"/>
              </a:clrFrom>
              <a:clrTo>
                <a:srgbClr val="FEFEFE">
                  <a:alpha val="0"/>
                </a:srgbClr>
              </a:clrTo>
            </a:clrChange>
          </a:blip>
          <a:stretch>
            <a:fillRect/>
          </a:stretch>
        </p:blipFill>
        <p:spPr>
          <a:xfrm rot="1084943">
            <a:off x="-1501805" y="1541629"/>
            <a:ext cx="7620000" cy="4762500"/>
          </a:xfrm>
          <a:prstGeom prst="rect">
            <a:avLst/>
          </a:prstGeom>
        </p:spPr>
      </p:pic>
      <p:sp>
        <p:nvSpPr>
          <p:cNvPr id="7" name="Rectangle 6"/>
          <p:cNvSpPr/>
          <p:nvPr/>
        </p:nvSpPr>
        <p:spPr>
          <a:xfrm>
            <a:off x="1835696" y="188640"/>
            <a:ext cx="7293294" cy="6494085"/>
          </a:xfrm>
          <a:prstGeom prst="rect">
            <a:avLst/>
          </a:prstGeom>
        </p:spPr>
        <p:txBody>
          <a:bodyPr wrap="square">
            <a:spAutoFit/>
          </a:bodyPr>
          <a:lstStyle/>
          <a:p>
            <a:r>
              <a:rPr lang="en-GB" sz="3200" dirty="0">
                <a:latin typeface="Arial" panose="020B0604020202020204" pitchFamily="34" charset="0"/>
                <a:cs typeface="Arial" panose="020B0604020202020204" pitchFamily="34" charset="0"/>
              </a:rPr>
              <a:t>Imagine that everyone who wants to end up in Heaven when they die must have a passport with </a:t>
            </a:r>
            <a:r>
              <a:rPr lang="en-GB" sz="3200" dirty="0" smtClean="0">
                <a:latin typeface="Arial" panose="020B0604020202020204" pitchFamily="34" charset="0"/>
                <a:cs typeface="Arial" panose="020B0604020202020204" pitchFamily="34" charset="0"/>
              </a:rPr>
              <a:t>the appropriate</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stamps </a:t>
            </a:r>
            <a:r>
              <a:rPr lang="en-GB" sz="3200" dirty="0">
                <a:latin typeface="Arial" panose="020B0604020202020204" pitchFamily="34" charset="0"/>
                <a:cs typeface="Arial" panose="020B0604020202020204" pitchFamily="34" charset="0"/>
              </a:rPr>
              <a:t>in it. </a:t>
            </a:r>
            <a:r>
              <a:rPr lang="en-GB" sz="3200" dirty="0" smtClean="0">
                <a:latin typeface="Arial" panose="020B0604020202020204" pitchFamily="34" charset="0"/>
                <a:cs typeface="Arial" panose="020B0604020202020204" pitchFamily="34" charset="0"/>
              </a:rPr>
              <a:t>Make yourself a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passport’ and </a:t>
            </a:r>
            <a:r>
              <a:rPr lang="en-GB" sz="3200" dirty="0" smtClean="0">
                <a:latin typeface="Arial" panose="020B0604020202020204" pitchFamily="34" charset="0"/>
                <a:cs typeface="Arial" panose="020B0604020202020204" pitchFamily="34" charset="0"/>
              </a:rPr>
              <a:t>enter the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‘stamps</a:t>
            </a:r>
            <a:r>
              <a:rPr lang="en-GB" sz="3200" dirty="0">
                <a:latin typeface="Arial" panose="020B0604020202020204" pitchFamily="34" charset="0"/>
                <a:cs typeface="Arial" panose="020B0604020202020204" pitchFamily="34" charset="0"/>
              </a:rPr>
              <a:t>’ that you </a:t>
            </a:r>
            <a:r>
              <a:rPr lang="en-GB" sz="3200" dirty="0" smtClean="0">
                <a:latin typeface="Arial" panose="020B0604020202020204" pitchFamily="34" charset="0"/>
                <a:cs typeface="Arial" panose="020B0604020202020204" pitchFamily="34" charset="0"/>
              </a:rPr>
              <a:t>think will be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necessary.</a:t>
            </a:r>
            <a:r>
              <a:rPr lang="en-GB" sz="3200" dirty="0">
                <a:latin typeface="Arial" panose="020B0604020202020204" pitchFamily="34" charset="0"/>
                <a:cs typeface="Arial" panose="020B0604020202020204" pitchFamily="34" charset="0"/>
              </a:rPr>
              <a:t/>
            </a:r>
            <a:br>
              <a:rPr lang="en-GB" sz="3200" dirty="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Now </a:t>
            </a:r>
            <a:r>
              <a:rPr lang="en-GB" sz="3200" dirty="0">
                <a:latin typeface="Arial" panose="020B0604020202020204" pitchFamily="34" charset="0"/>
                <a:cs typeface="Arial" panose="020B0604020202020204" pitchFamily="34" charset="0"/>
              </a:rPr>
              <a:t>show </a:t>
            </a:r>
            <a:r>
              <a:rPr lang="en-GB" sz="3200" dirty="0" smtClean="0">
                <a:latin typeface="Arial" panose="020B0604020202020204" pitchFamily="34" charset="0"/>
                <a:cs typeface="Arial" panose="020B0604020202020204" pitchFamily="34" charset="0"/>
              </a:rPr>
              <a:t>your passport</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to </a:t>
            </a:r>
            <a:r>
              <a:rPr lang="en-GB" sz="3200" dirty="0" smtClean="0">
                <a:latin typeface="Arial" panose="020B0604020202020204" pitchFamily="34" charset="0"/>
                <a:cs typeface="Arial" panose="020B0604020202020204" pitchFamily="34" charset="0"/>
              </a:rPr>
              <a:t>the nearest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‘passport </a:t>
            </a:r>
            <a:r>
              <a:rPr lang="en-GB" sz="3200" dirty="0">
                <a:latin typeface="Arial" panose="020B0604020202020204" pitchFamily="34" charset="0"/>
                <a:cs typeface="Arial" panose="020B0604020202020204" pitchFamily="34" charset="0"/>
              </a:rPr>
              <a:t>control’ </a:t>
            </a: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official.   Do </a:t>
            </a:r>
            <a:r>
              <a:rPr lang="en-GB" sz="3200" dirty="0">
                <a:latin typeface="Arial" panose="020B0604020202020204" pitchFamily="34" charset="0"/>
                <a:cs typeface="Arial" panose="020B0604020202020204" pitchFamily="34" charset="0"/>
              </a:rPr>
              <a:t>they think </a:t>
            </a:r>
            <a:r>
              <a:rPr lang="en-GB" sz="3200" dirty="0" smtClean="0">
                <a:latin typeface="Arial" panose="020B0604020202020204" pitchFamily="34" charset="0"/>
                <a:cs typeface="Arial" panose="020B0604020202020204" pitchFamily="34" charset="0"/>
              </a:rPr>
              <a:t>the</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information </a:t>
            </a:r>
            <a:r>
              <a:rPr lang="en-GB" sz="3200" dirty="0">
                <a:latin typeface="Arial" panose="020B0604020202020204" pitchFamily="34" charset="0"/>
                <a:cs typeface="Arial" panose="020B0604020202020204" pitchFamily="34" charset="0"/>
              </a:rPr>
              <a:t>in </a:t>
            </a:r>
            <a:r>
              <a:rPr lang="en-GB" sz="3200" dirty="0" smtClean="0">
                <a:latin typeface="Arial" panose="020B0604020202020204" pitchFamily="34" charset="0"/>
                <a:cs typeface="Arial" panose="020B0604020202020204" pitchFamily="34" charset="0"/>
              </a:rPr>
              <a:t>your passport </a:t>
            </a:r>
            <a:r>
              <a:rPr lang="en-GB" sz="3200" dirty="0">
                <a:latin typeface="Arial" panose="020B0604020202020204" pitchFamily="34" charset="0"/>
                <a:cs typeface="Arial" panose="020B0604020202020204" pitchFamily="34" charset="0"/>
              </a:rPr>
              <a:t>is sufficient to give you entry? </a:t>
            </a:r>
          </a:p>
        </p:txBody>
      </p:sp>
    </p:spTree>
    <p:extLst>
      <p:ext uri="{BB962C8B-B14F-4D97-AF65-F5344CB8AC3E}">
        <p14:creationId xmlns:p14="http://schemas.microsoft.com/office/powerpoint/2010/main" val="13316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476250"/>
            <a:ext cx="8229600" cy="5649913"/>
          </a:xfrm>
        </p:spPr>
        <p:txBody>
          <a:bodyPr/>
          <a:lstStyle/>
          <a:p>
            <a:pPr marL="0" indent="0" algn="ctr">
              <a:lnSpc>
                <a:spcPct val="90000"/>
              </a:lnSpc>
              <a:buFontTx/>
              <a:buNone/>
            </a:pPr>
            <a:r>
              <a:rPr lang="en-GB" altLang="en-US" sz="3600" b="1" dirty="0">
                <a:solidFill>
                  <a:schemeClr val="tx1"/>
                </a:solidFill>
                <a:latin typeface="Tahoma" panose="020B0604030504040204" pitchFamily="34" charset="0"/>
              </a:rPr>
              <a:t>“Jesus is Lord!” – the cry</a:t>
            </a:r>
          </a:p>
          <a:p>
            <a:pPr marL="0" indent="0" algn="ctr">
              <a:lnSpc>
                <a:spcPct val="90000"/>
              </a:lnSpc>
              <a:buFontTx/>
              <a:buNone/>
            </a:pPr>
            <a:r>
              <a:rPr lang="en-GB" altLang="en-US" sz="3600" b="1" dirty="0">
                <a:solidFill>
                  <a:schemeClr val="tx1"/>
                </a:solidFill>
                <a:latin typeface="Tahoma" panose="020B0604030504040204" pitchFamily="34" charset="0"/>
              </a:rPr>
              <a:t>that echoes through creation:</a:t>
            </a:r>
          </a:p>
          <a:p>
            <a:pPr marL="0" indent="0" algn="ctr">
              <a:lnSpc>
                <a:spcPct val="90000"/>
              </a:lnSpc>
              <a:buFontTx/>
              <a:buNone/>
            </a:pPr>
            <a:r>
              <a:rPr lang="en-GB" altLang="en-US" sz="3600" b="1" dirty="0">
                <a:solidFill>
                  <a:schemeClr val="tx1"/>
                </a:solidFill>
                <a:latin typeface="Tahoma" panose="020B0604030504040204" pitchFamily="34" charset="0"/>
              </a:rPr>
              <a:t>resplendent power,</a:t>
            </a:r>
          </a:p>
          <a:p>
            <a:pPr marL="0" indent="0" algn="ctr">
              <a:lnSpc>
                <a:spcPct val="90000"/>
              </a:lnSpc>
              <a:buFontTx/>
              <a:buNone/>
            </a:pPr>
            <a:r>
              <a:rPr lang="en-GB" altLang="en-US" sz="3600" b="1" dirty="0">
                <a:solidFill>
                  <a:schemeClr val="tx1"/>
                </a:solidFill>
                <a:latin typeface="Tahoma" panose="020B0604030504040204" pitchFamily="34" charset="0"/>
              </a:rPr>
              <a:t>eternal Word, our rock.</a:t>
            </a:r>
          </a:p>
          <a:p>
            <a:pPr marL="0" indent="0" algn="ctr">
              <a:lnSpc>
                <a:spcPct val="90000"/>
              </a:lnSpc>
              <a:buFontTx/>
              <a:buNone/>
            </a:pPr>
            <a:r>
              <a:rPr lang="en-GB" altLang="en-US" sz="3600" b="1" dirty="0">
                <a:solidFill>
                  <a:schemeClr val="tx1"/>
                </a:solidFill>
                <a:latin typeface="Tahoma" panose="020B0604030504040204" pitchFamily="34" charset="0"/>
              </a:rPr>
              <a:t>The Son of God, the King</a:t>
            </a:r>
          </a:p>
          <a:p>
            <a:pPr marL="0" indent="0" algn="ctr">
              <a:lnSpc>
                <a:spcPct val="90000"/>
              </a:lnSpc>
              <a:buFontTx/>
              <a:buNone/>
            </a:pPr>
            <a:r>
              <a:rPr lang="en-GB" altLang="en-US" sz="3600" b="1" dirty="0">
                <a:solidFill>
                  <a:schemeClr val="tx1"/>
                </a:solidFill>
                <a:latin typeface="Tahoma" panose="020B0604030504040204" pitchFamily="34" charset="0"/>
              </a:rPr>
              <a:t>whose glory fills the heavens,</a:t>
            </a:r>
          </a:p>
          <a:p>
            <a:pPr marL="0" indent="0" algn="ctr">
              <a:lnSpc>
                <a:spcPct val="90000"/>
              </a:lnSpc>
              <a:buFontTx/>
              <a:buNone/>
            </a:pPr>
            <a:r>
              <a:rPr lang="en-GB" altLang="en-US" sz="3600" b="1" dirty="0">
                <a:solidFill>
                  <a:schemeClr val="tx1"/>
                </a:solidFill>
                <a:latin typeface="Tahoma" panose="020B0604030504040204" pitchFamily="34" charset="0"/>
              </a:rPr>
              <a:t>yet bids us come to taste</a:t>
            </a:r>
          </a:p>
          <a:p>
            <a:pPr marL="0" indent="0" algn="ctr">
              <a:lnSpc>
                <a:spcPct val="90000"/>
              </a:lnSpc>
              <a:buFontTx/>
              <a:buNone/>
            </a:pPr>
            <a:r>
              <a:rPr lang="en-GB" altLang="en-US" sz="3600" b="1" dirty="0">
                <a:solidFill>
                  <a:schemeClr val="tx1"/>
                </a:solidFill>
                <a:latin typeface="Tahoma" panose="020B0604030504040204" pitchFamily="34" charset="0"/>
              </a:rPr>
              <a:t>this living bread.</a:t>
            </a:r>
          </a:p>
        </p:txBody>
      </p:sp>
    </p:spTree>
    <p:extLst>
      <p:ext uri="{BB962C8B-B14F-4D97-AF65-F5344CB8AC3E}">
        <p14:creationId xmlns:p14="http://schemas.microsoft.com/office/powerpoint/2010/main" val="3732800418"/>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476250"/>
            <a:ext cx="8229600" cy="5649913"/>
          </a:xfrm>
        </p:spPr>
        <p:txBody>
          <a:bodyPr/>
          <a:lstStyle/>
          <a:p>
            <a:pPr marL="0" indent="0" algn="ctr">
              <a:lnSpc>
                <a:spcPct val="90000"/>
              </a:lnSpc>
              <a:buFontTx/>
              <a:buNone/>
            </a:pPr>
            <a:r>
              <a:rPr lang="en-GB" altLang="en-US" sz="3600" b="1" dirty="0">
                <a:solidFill>
                  <a:schemeClr val="tx1"/>
                </a:solidFill>
                <a:latin typeface="Tahoma" panose="020B0604030504040204" pitchFamily="34" charset="0"/>
              </a:rPr>
              <a:t>Jesus is Lord – whose voice</a:t>
            </a:r>
          </a:p>
          <a:p>
            <a:pPr marL="0" indent="0" algn="ctr">
              <a:lnSpc>
                <a:spcPct val="90000"/>
              </a:lnSpc>
              <a:buFontTx/>
              <a:buNone/>
            </a:pPr>
            <a:r>
              <a:rPr lang="en-GB" altLang="en-US" sz="3600" b="1" dirty="0">
                <a:solidFill>
                  <a:schemeClr val="tx1"/>
                </a:solidFill>
                <a:latin typeface="Tahoma" panose="020B0604030504040204" pitchFamily="34" charset="0"/>
              </a:rPr>
              <a:t>sustains the stars and planets,</a:t>
            </a:r>
          </a:p>
          <a:p>
            <a:pPr marL="0" indent="0" algn="ctr">
              <a:lnSpc>
                <a:spcPct val="90000"/>
              </a:lnSpc>
              <a:buFontTx/>
              <a:buNone/>
            </a:pPr>
            <a:r>
              <a:rPr lang="en-GB" altLang="en-US" sz="3600" b="1" dirty="0">
                <a:solidFill>
                  <a:schemeClr val="tx1"/>
                </a:solidFill>
                <a:latin typeface="Tahoma" panose="020B0604030504040204" pitchFamily="34" charset="0"/>
              </a:rPr>
              <a:t>yet in his wisdom</a:t>
            </a:r>
          </a:p>
          <a:p>
            <a:pPr marL="0" indent="0" algn="ctr">
              <a:lnSpc>
                <a:spcPct val="90000"/>
              </a:lnSpc>
              <a:buFontTx/>
              <a:buNone/>
            </a:pPr>
            <a:r>
              <a:rPr lang="en-GB" altLang="en-US" sz="3600" b="1" dirty="0">
                <a:solidFill>
                  <a:schemeClr val="tx1"/>
                </a:solidFill>
                <a:latin typeface="Tahoma" panose="020B0604030504040204" pitchFamily="34" charset="0"/>
              </a:rPr>
              <a:t>laid aside His crown.</a:t>
            </a:r>
          </a:p>
          <a:p>
            <a:pPr marL="0" indent="0" algn="ctr">
              <a:lnSpc>
                <a:spcPct val="90000"/>
              </a:lnSpc>
              <a:buFontTx/>
              <a:buNone/>
            </a:pPr>
            <a:r>
              <a:rPr lang="en-GB" altLang="en-US" sz="3600" b="1" dirty="0">
                <a:solidFill>
                  <a:schemeClr val="tx1"/>
                </a:solidFill>
                <a:latin typeface="Tahoma" panose="020B0604030504040204" pitchFamily="34" charset="0"/>
              </a:rPr>
              <a:t>Jesus the Man,</a:t>
            </a:r>
          </a:p>
          <a:p>
            <a:pPr marL="0" indent="0" algn="ctr">
              <a:lnSpc>
                <a:spcPct val="90000"/>
              </a:lnSpc>
              <a:buFontTx/>
              <a:buNone/>
            </a:pPr>
            <a:r>
              <a:rPr lang="en-GB" altLang="en-US" sz="3600" b="1" dirty="0">
                <a:solidFill>
                  <a:schemeClr val="tx1"/>
                </a:solidFill>
                <a:latin typeface="Tahoma" panose="020B0604030504040204" pitchFamily="34" charset="0"/>
              </a:rPr>
              <a:t>who washed our feet,</a:t>
            </a:r>
          </a:p>
          <a:p>
            <a:pPr marL="0" indent="0" algn="ctr">
              <a:lnSpc>
                <a:spcPct val="90000"/>
              </a:lnSpc>
              <a:buFontTx/>
              <a:buNone/>
            </a:pPr>
            <a:r>
              <a:rPr lang="en-GB" altLang="en-US" sz="3600" b="1" dirty="0">
                <a:solidFill>
                  <a:schemeClr val="tx1"/>
                </a:solidFill>
                <a:latin typeface="Tahoma" panose="020B0604030504040204" pitchFamily="34" charset="0"/>
              </a:rPr>
              <a:t>who bore our suffering,</a:t>
            </a:r>
          </a:p>
          <a:p>
            <a:pPr marL="0" indent="0" algn="ctr">
              <a:lnSpc>
                <a:spcPct val="90000"/>
              </a:lnSpc>
              <a:buFontTx/>
              <a:buNone/>
            </a:pPr>
            <a:r>
              <a:rPr lang="en-GB" altLang="en-US" sz="3600" b="1" dirty="0">
                <a:solidFill>
                  <a:schemeClr val="tx1"/>
                </a:solidFill>
                <a:latin typeface="Tahoma" panose="020B0604030504040204" pitchFamily="34" charset="0"/>
              </a:rPr>
              <a:t>became a curse</a:t>
            </a:r>
          </a:p>
          <a:p>
            <a:pPr marL="0" indent="0" algn="ctr">
              <a:lnSpc>
                <a:spcPct val="90000"/>
              </a:lnSpc>
              <a:buFontTx/>
              <a:buNone/>
            </a:pPr>
            <a:r>
              <a:rPr lang="en-GB" altLang="en-US" sz="3600" b="1" dirty="0">
                <a:solidFill>
                  <a:schemeClr val="tx1"/>
                </a:solidFill>
                <a:latin typeface="Tahoma" panose="020B0604030504040204" pitchFamily="34" charset="0"/>
              </a:rPr>
              <a:t>to bring salvation’s plan.</a:t>
            </a:r>
          </a:p>
        </p:txBody>
      </p:sp>
    </p:spTree>
    <p:extLst>
      <p:ext uri="{BB962C8B-B14F-4D97-AF65-F5344CB8AC3E}">
        <p14:creationId xmlns:p14="http://schemas.microsoft.com/office/powerpoint/2010/main" val="429445749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476250"/>
            <a:ext cx="8229600" cy="5649913"/>
          </a:xfrm>
        </p:spPr>
        <p:txBody>
          <a:bodyPr/>
          <a:lstStyle/>
          <a:p>
            <a:pPr marL="0" indent="0" algn="ctr">
              <a:lnSpc>
                <a:spcPct val="90000"/>
              </a:lnSpc>
              <a:buFontTx/>
              <a:buNone/>
            </a:pPr>
            <a:r>
              <a:rPr lang="en-GB" altLang="en-US" sz="3600" b="1" dirty="0">
                <a:solidFill>
                  <a:schemeClr val="tx1"/>
                </a:solidFill>
                <a:latin typeface="Tahoma" panose="020B0604030504040204" pitchFamily="34" charset="0"/>
              </a:rPr>
              <a:t>Jesus is Lord – the tomb is</a:t>
            </a:r>
          </a:p>
          <a:p>
            <a:pPr marL="0" indent="0" algn="ctr">
              <a:lnSpc>
                <a:spcPct val="90000"/>
              </a:lnSpc>
              <a:buFontTx/>
              <a:buNone/>
            </a:pPr>
            <a:r>
              <a:rPr lang="en-GB" altLang="en-US" sz="3600" b="1" dirty="0">
                <a:solidFill>
                  <a:schemeClr val="tx1"/>
                </a:solidFill>
                <a:latin typeface="Tahoma" panose="020B0604030504040204" pitchFamily="34" charset="0"/>
              </a:rPr>
              <a:t>gloriously empty!</a:t>
            </a:r>
          </a:p>
          <a:p>
            <a:pPr marL="0" indent="0" algn="ctr">
              <a:lnSpc>
                <a:spcPct val="90000"/>
              </a:lnSpc>
              <a:buFontTx/>
              <a:buNone/>
            </a:pPr>
            <a:r>
              <a:rPr lang="en-GB" altLang="en-US" sz="3600" b="1" dirty="0">
                <a:solidFill>
                  <a:schemeClr val="tx1"/>
                </a:solidFill>
                <a:latin typeface="Tahoma" panose="020B0604030504040204" pitchFamily="34" charset="0"/>
              </a:rPr>
              <a:t>Not even death</a:t>
            </a:r>
          </a:p>
          <a:p>
            <a:pPr marL="0" indent="0" algn="ctr">
              <a:lnSpc>
                <a:spcPct val="90000"/>
              </a:lnSpc>
              <a:buFontTx/>
              <a:buNone/>
            </a:pPr>
            <a:r>
              <a:rPr lang="en-GB" altLang="en-US" sz="3600" b="1" dirty="0">
                <a:solidFill>
                  <a:schemeClr val="tx1"/>
                </a:solidFill>
                <a:latin typeface="Tahoma" panose="020B0604030504040204" pitchFamily="34" charset="0"/>
              </a:rPr>
              <a:t>could crush this King of love!</a:t>
            </a:r>
          </a:p>
          <a:p>
            <a:pPr marL="0" indent="0" algn="ctr">
              <a:lnSpc>
                <a:spcPct val="90000"/>
              </a:lnSpc>
              <a:buFontTx/>
              <a:buNone/>
            </a:pPr>
            <a:r>
              <a:rPr lang="en-GB" altLang="en-US" sz="3600" b="1" dirty="0">
                <a:solidFill>
                  <a:schemeClr val="tx1"/>
                </a:solidFill>
                <a:latin typeface="Tahoma" panose="020B0604030504040204" pitchFamily="34" charset="0"/>
              </a:rPr>
              <a:t>The price is paid,</a:t>
            </a:r>
          </a:p>
          <a:p>
            <a:pPr marL="0" indent="0" algn="ctr">
              <a:lnSpc>
                <a:spcPct val="90000"/>
              </a:lnSpc>
              <a:buFontTx/>
              <a:buNone/>
            </a:pPr>
            <a:r>
              <a:rPr lang="en-GB" altLang="en-US" sz="3600" b="1" dirty="0">
                <a:solidFill>
                  <a:schemeClr val="tx1"/>
                </a:solidFill>
                <a:latin typeface="Tahoma" panose="020B0604030504040204" pitchFamily="34" charset="0"/>
              </a:rPr>
              <a:t>the chains are loosed,</a:t>
            </a:r>
          </a:p>
          <a:p>
            <a:pPr marL="0" indent="0" algn="ctr">
              <a:lnSpc>
                <a:spcPct val="90000"/>
              </a:lnSpc>
              <a:buFontTx/>
              <a:buNone/>
            </a:pPr>
            <a:r>
              <a:rPr lang="en-GB" altLang="en-US" sz="3600" b="1" dirty="0">
                <a:solidFill>
                  <a:schemeClr val="tx1"/>
                </a:solidFill>
                <a:latin typeface="Tahoma" panose="020B0604030504040204" pitchFamily="34" charset="0"/>
              </a:rPr>
              <a:t>and we’re forgiven,</a:t>
            </a:r>
          </a:p>
          <a:p>
            <a:pPr marL="0" indent="0" algn="ctr">
              <a:lnSpc>
                <a:spcPct val="90000"/>
              </a:lnSpc>
              <a:buFontTx/>
              <a:buNone/>
            </a:pPr>
            <a:r>
              <a:rPr lang="en-GB" altLang="en-US" sz="3600" b="1" dirty="0">
                <a:solidFill>
                  <a:schemeClr val="tx1"/>
                </a:solidFill>
                <a:latin typeface="Tahoma" panose="020B0604030504040204" pitchFamily="34" charset="0"/>
              </a:rPr>
              <a:t>and we can run</a:t>
            </a:r>
          </a:p>
          <a:p>
            <a:pPr marL="0" indent="0" algn="ctr">
              <a:lnSpc>
                <a:spcPct val="90000"/>
              </a:lnSpc>
              <a:buFontTx/>
              <a:buNone/>
            </a:pPr>
            <a:r>
              <a:rPr lang="en-GB" altLang="en-US" sz="3600" b="1" dirty="0">
                <a:solidFill>
                  <a:schemeClr val="tx1"/>
                </a:solidFill>
                <a:latin typeface="Tahoma" panose="020B0604030504040204" pitchFamily="34" charset="0"/>
              </a:rPr>
              <a:t>into the arms of God.</a:t>
            </a:r>
          </a:p>
        </p:txBody>
      </p:sp>
    </p:spTree>
    <p:extLst>
      <p:ext uri="{BB962C8B-B14F-4D97-AF65-F5344CB8AC3E}">
        <p14:creationId xmlns:p14="http://schemas.microsoft.com/office/powerpoint/2010/main" val="274984595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50825" y="6237288"/>
            <a:ext cx="4897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solidFill>
                  <a:schemeClr val="bg1"/>
                </a:solidFill>
                <a:latin typeface="Arial Narrow" panose="020B0606020202030204" pitchFamily="34" charset="0"/>
              </a:rPr>
              <a:t>Keith Getty &amp; Stuart Townend</a:t>
            </a:r>
            <a:br>
              <a:rPr lang="en-GB" altLang="en-US" sz="1200">
                <a:solidFill>
                  <a:schemeClr val="bg1"/>
                </a:solidFill>
                <a:latin typeface="Arial Narrow" panose="020B0606020202030204" pitchFamily="34" charset="0"/>
              </a:rPr>
            </a:br>
            <a:r>
              <a:rPr lang="en-GB" altLang="en-US" sz="1200">
                <a:solidFill>
                  <a:schemeClr val="bg1"/>
                </a:solidFill>
                <a:latin typeface="Arial Narrow" panose="020B0606020202030204" pitchFamily="34" charset="0"/>
              </a:rPr>
              <a:t>Copyright © 2003 Thankyou Music, CCL 291588</a:t>
            </a:r>
            <a:endParaRPr lang="en-US" altLang="en-US" sz="1200">
              <a:solidFill>
                <a:schemeClr val="bg1"/>
              </a:solidFill>
              <a:latin typeface="Arial Narrow" panose="020B0606020202030204" pitchFamily="34" charset="0"/>
            </a:endParaRPr>
          </a:p>
        </p:txBody>
      </p:sp>
      <p:sp>
        <p:nvSpPr>
          <p:cNvPr id="13315" name="Rectangle 3"/>
          <p:cNvSpPr>
            <a:spLocks noGrp="1" noChangeArrowheads="1"/>
          </p:cNvSpPr>
          <p:nvPr>
            <p:ph type="body" idx="1"/>
          </p:nvPr>
        </p:nvSpPr>
        <p:spPr>
          <a:xfrm>
            <a:off x="457200" y="476250"/>
            <a:ext cx="8229600" cy="5649913"/>
          </a:xfrm>
        </p:spPr>
        <p:txBody>
          <a:bodyPr/>
          <a:lstStyle/>
          <a:p>
            <a:pPr marL="0" indent="0" algn="ctr">
              <a:lnSpc>
                <a:spcPct val="90000"/>
              </a:lnSpc>
              <a:buFontTx/>
              <a:buNone/>
            </a:pPr>
            <a:r>
              <a:rPr lang="en-GB" altLang="en-US" sz="3600" b="1" dirty="0">
                <a:solidFill>
                  <a:schemeClr val="tx1"/>
                </a:solidFill>
                <a:latin typeface="Tahoma" panose="020B0604030504040204" pitchFamily="34" charset="0"/>
              </a:rPr>
              <a:t>“Jesus is Lord!” – a shout of joy,</a:t>
            </a:r>
          </a:p>
          <a:p>
            <a:pPr marL="0" indent="0" algn="ctr">
              <a:lnSpc>
                <a:spcPct val="90000"/>
              </a:lnSpc>
              <a:buFontTx/>
              <a:buNone/>
            </a:pPr>
            <a:r>
              <a:rPr lang="en-GB" altLang="en-US" sz="3600" b="1" dirty="0">
                <a:solidFill>
                  <a:schemeClr val="tx1"/>
                </a:solidFill>
                <a:latin typeface="Tahoma" panose="020B0604030504040204" pitchFamily="34" charset="0"/>
              </a:rPr>
              <a:t>a cry of anguish,</a:t>
            </a:r>
          </a:p>
          <a:p>
            <a:pPr marL="0" indent="0" algn="ctr">
              <a:lnSpc>
                <a:spcPct val="90000"/>
              </a:lnSpc>
              <a:buFontTx/>
              <a:buNone/>
            </a:pPr>
            <a:r>
              <a:rPr lang="en-GB" altLang="en-US" sz="3600" b="1" dirty="0">
                <a:solidFill>
                  <a:schemeClr val="tx1"/>
                </a:solidFill>
                <a:latin typeface="Tahoma" panose="020B0604030504040204" pitchFamily="34" charset="0"/>
              </a:rPr>
              <a:t>as he returns,</a:t>
            </a:r>
          </a:p>
          <a:p>
            <a:pPr marL="0" indent="0" algn="ctr">
              <a:lnSpc>
                <a:spcPct val="90000"/>
              </a:lnSpc>
              <a:buFontTx/>
              <a:buNone/>
            </a:pPr>
            <a:r>
              <a:rPr lang="en-GB" altLang="en-US" sz="3600" b="1" dirty="0">
                <a:solidFill>
                  <a:schemeClr val="tx1"/>
                </a:solidFill>
                <a:latin typeface="Tahoma" panose="020B0604030504040204" pitchFamily="34" charset="0"/>
              </a:rPr>
              <a:t>and </a:t>
            </a:r>
            <a:r>
              <a:rPr lang="en-GB" altLang="en-US" sz="3600" b="1" dirty="0" err="1">
                <a:solidFill>
                  <a:schemeClr val="tx1"/>
                </a:solidFill>
                <a:latin typeface="Tahoma" panose="020B0604030504040204" pitchFamily="34" charset="0"/>
              </a:rPr>
              <a:t>ev’ry</a:t>
            </a:r>
            <a:r>
              <a:rPr lang="en-GB" altLang="en-US" sz="3600" b="1" dirty="0">
                <a:solidFill>
                  <a:schemeClr val="tx1"/>
                </a:solidFill>
                <a:latin typeface="Tahoma" panose="020B0604030504040204" pitchFamily="34" charset="0"/>
              </a:rPr>
              <a:t> knee bows low.</a:t>
            </a:r>
          </a:p>
          <a:p>
            <a:pPr marL="0" indent="0" algn="ctr">
              <a:lnSpc>
                <a:spcPct val="90000"/>
              </a:lnSpc>
              <a:buFontTx/>
              <a:buNone/>
            </a:pPr>
            <a:r>
              <a:rPr lang="en-GB" altLang="en-US" sz="3600" b="1" dirty="0">
                <a:solidFill>
                  <a:schemeClr val="tx1"/>
                </a:solidFill>
                <a:latin typeface="Tahoma" panose="020B0604030504040204" pitchFamily="34" charset="0"/>
              </a:rPr>
              <a:t>Then </a:t>
            </a:r>
            <a:r>
              <a:rPr lang="en-GB" altLang="en-US" sz="3600" b="1" dirty="0" err="1">
                <a:solidFill>
                  <a:schemeClr val="tx1"/>
                </a:solidFill>
                <a:latin typeface="Tahoma" panose="020B0604030504040204" pitchFamily="34" charset="0"/>
              </a:rPr>
              <a:t>ev’ry</a:t>
            </a:r>
            <a:r>
              <a:rPr lang="en-GB" altLang="en-US" sz="3600" b="1" dirty="0">
                <a:solidFill>
                  <a:schemeClr val="tx1"/>
                </a:solidFill>
                <a:latin typeface="Tahoma" panose="020B0604030504040204" pitchFamily="34" charset="0"/>
              </a:rPr>
              <a:t> eye and </a:t>
            </a:r>
            <a:r>
              <a:rPr lang="en-GB" altLang="en-US" sz="3600" b="1" dirty="0" err="1">
                <a:solidFill>
                  <a:schemeClr val="tx1"/>
                </a:solidFill>
                <a:latin typeface="Tahoma" panose="020B0604030504040204" pitchFamily="34" charset="0"/>
              </a:rPr>
              <a:t>ev’ry</a:t>
            </a:r>
            <a:r>
              <a:rPr lang="en-GB" altLang="en-US" sz="3600" b="1" dirty="0">
                <a:solidFill>
                  <a:schemeClr val="tx1"/>
                </a:solidFill>
                <a:latin typeface="Tahoma" panose="020B0604030504040204" pitchFamily="34" charset="0"/>
              </a:rPr>
              <a:t> heart</a:t>
            </a:r>
          </a:p>
          <a:p>
            <a:pPr marL="0" indent="0" algn="ctr">
              <a:lnSpc>
                <a:spcPct val="90000"/>
              </a:lnSpc>
              <a:buFontTx/>
              <a:buNone/>
            </a:pPr>
            <a:r>
              <a:rPr lang="en-GB" altLang="en-US" sz="3600" b="1" dirty="0">
                <a:solidFill>
                  <a:schemeClr val="tx1"/>
                </a:solidFill>
                <a:latin typeface="Tahoma" panose="020B0604030504040204" pitchFamily="34" charset="0"/>
              </a:rPr>
              <a:t>will see his glory,</a:t>
            </a:r>
          </a:p>
          <a:p>
            <a:pPr marL="0" indent="0" algn="ctr">
              <a:lnSpc>
                <a:spcPct val="90000"/>
              </a:lnSpc>
              <a:buFontTx/>
              <a:buNone/>
            </a:pPr>
            <a:r>
              <a:rPr lang="en-GB" altLang="en-US" sz="3600" b="1" dirty="0">
                <a:solidFill>
                  <a:schemeClr val="tx1"/>
                </a:solidFill>
                <a:latin typeface="Tahoma" panose="020B0604030504040204" pitchFamily="34" charset="0"/>
              </a:rPr>
              <a:t>the Judge of all</a:t>
            </a:r>
          </a:p>
          <a:p>
            <a:pPr marL="0" indent="0" algn="ctr">
              <a:lnSpc>
                <a:spcPct val="90000"/>
              </a:lnSpc>
              <a:buFontTx/>
              <a:buNone/>
            </a:pPr>
            <a:r>
              <a:rPr lang="en-GB" altLang="en-US" sz="3600" b="1" dirty="0">
                <a:solidFill>
                  <a:schemeClr val="tx1"/>
                </a:solidFill>
                <a:latin typeface="Tahoma" panose="020B0604030504040204" pitchFamily="34" charset="0"/>
              </a:rPr>
              <a:t>will take his children home. </a:t>
            </a:r>
          </a:p>
        </p:txBody>
      </p:sp>
      <p:sp>
        <p:nvSpPr>
          <p:cNvPr id="4" name="Text Box 3"/>
          <p:cNvSpPr txBox="1">
            <a:spLocks noChangeArrowheads="1"/>
          </p:cNvSpPr>
          <p:nvPr/>
        </p:nvSpPr>
        <p:spPr bwMode="auto">
          <a:xfrm>
            <a:off x="6156325" y="6019800"/>
            <a:ext cx="2987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en-US" sz="1200" dirty="0">
                <a:latin typeface="Arial Narrow" panose="020B0606020202030204" pitchFamily="34" charset="0"/>
              </a:rPr>
              <a:t>Keith Getty &amp; Stuart </a:t>
            </a:r>
            <a:r>
              <a:rPr lang="en-GB" altLang="en-US" sz="1200" dirty="0" err="1">
                <a:latin typeface="Arial Narrow" panose="020B0606020202030204" pitchFamily="34" charset="0"/>
              </a:rPr>
              <a:t>Townend</a:t>
            </a:r>
            <a:r>
              <a:rPr lang="en-GB" altLang="en-US" sz="1200" dirty="0">
                <a:latin typeface="Arial Narrow" panose="020B0606020202030204" pitchFamily="34" charset="0"/>
              </a:rPr>
              <a:t/>
            </a:r>
            <a:br>
              <a:rPr lang="en-GB" altLang="en-US" sz="1200" dirty="0">
                <a:latin typeface="Arial Narrow" panose="020B0606020202030204" pitchFamily="34" charset="0"/>
              </a:rPr>
            </a:br>
            <a:r>
              <a:rPr lang="en-GB" altLang="en-US" sz="1200" dirty="0">
                <a:latin typeface="Arial Narrow" panose="020B0606020202030204" pitchFamily="34" charset="0"/>
              </a:rPr>
              <a:t>Copyright © 2003 Thankyou Music, CCL 291588</a:t>
            </a:r>
            <a:endParaRPr lang="en-US" altLang="en-US" sz="1200" dirty="0">
              <a:latin typeface="Arial Narrow" panose="020B0606020202030204" pitchFamily="34" charset="0"/>
            </a:endParaRPr>
          </a:p>
        </p:txBody>
      </p:sp>
    </p:spTree>
    <p:extLst>
      <p:ext uri="{BB962C8B-B14F-4D97-AF65-F5344CB8AC3E}">
        <p14:creationId xmlns:p14="http://schemas.microsoft.com/office/powerpoint/2010/main" val="1244428936"/>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79912" y="2924944"/>
            <a:ext cx="4896544" cy="2764246"/>
          </a:xfrm>
        </p:spPr>
        <p:txBody>
          <a:bodyPr/>
          <a:lstStyle/>
          <a:p>
            <a:pPr marL="0" lvl="0" indent="0">
              <a:buNone/>
            </a:pPr>
            <a:r>
              <a:rPr lang="en-GB" dirty="0" smtClean="0">
                <a:solidFill>
                  <a:srgbClr val="000000"/>
                </a:solidFill>
                <a:latin typeface="Calibri"/>
              </a:rPr>
              <a:t>“</a:t>
            </a:r>
            <a:r>
              <a:rPr lang="en-GB" dirty="0"/>
              <a:t>As in Adam all die, so in Christ all will be made </a:t>
            </a:r>
            <a:r>
              <a:rPr lang="en-GB" dirty="0" smtClean="0"/>
              <a:t>alive.</a:t>
            </a:r>
            <a:r>
              <a:rPr lang="en-GB" dirty="0" smtClean="0">
                <a:solidFill>
                  <a:srgbClr val="000000"/>
                </a:solidFill>
                <a:latin typeface="Calibri"/>
              </a:rPr>
              <a:t>”</a:t>
            </a:r>
            <a:r>
              <a:rPr lang="en-GB" dirty="0">
                <a:solidFill>
                  <a:srgbClr val="000000"/>
                </a:solidFill>
                <a:latin typeface="Calibri"/>
              </a:rPr>
              <a:t/>
            </a:r>
            <a:br>
              <a:rPr lang="en-GB" dirty="0">
                <a:solidFill>
                  <a:srgbClr val="000000"/>
                </a:solidFill>
                <a:latin typeface="Calibri"/>
              </a:rPr>
            </a:br>
            <a:r>
              <a:rPr lang="en-GB" dirty="0" smtClean="0">
                <a:solidFill>
                  <a:srgbClr val="000000"/>
                </a:solidFill>
                <a:latin typeface="Calibri"/>
              </a:rPr>
              <a:t>		</a:t>
            </a:r>
            <a:r>
              <a:rPr lang="en-GB" sz="2800" dirty="0" smtClean="0">
                <a:solidFill>
                  <a:srgbClr val="000000"/>
                </a:solidFill>
                <a:latin typeface="Calibri"/>
              </a:rPr>
              <a:t>1 </a:t>
            </a:r>
            <a:r>
              <a:rPr lang="en-GB" sz="2800" dirty="0">
                <a:solidFill>
                  <a:srgbClr val="000000"/>
                </a:solidFill>
                <a:latin typeface="Calibri"/>
              </a:rPr>
              <a:t>Corinthians 15:22</a:t>
            </a:r>
            <a:endParaRPr lang="en-GB" b="0" i="0" u="none" strike="noStrike" baseline="0" dirty="0" smtClean="0">
              <a:solidFill>
                <a:srgbClr val="000000"/>
              </a:solidFill>
              <a:latin typeface="Calibri"/>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4221088"/>
            <a:ext cx="990360" cy="980728"/>
          </a:xfrm>
          <a:prstGeom prst="rect">
            <a:avLst/>
          </a:prstGeom>
        </p:spPr>
      </p:pic>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0232" y="4437112"/>
            <a:ext cx="643828" cy="637566"/>
          </a:xfrm>
          <a:prstGeom prst="rect">
            <a:avLst/>
          </a:prstGeom>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2360" y="4294498"/>
            <a:ext cx="720080" cy="713076"/>
          </a:xfrm>
          <a:prstGeom prst="rect">
            <a:avLst/>
          </a:prstGeom>
        </p:spPr>
      </p:pic>
      <p:sp>
        <p:nvSpPr>
          <p:cNvPr id="22" name="Title 1"/>
          <p:cNvSpPr>
            <a:spLocks noGrp="1"/>
          </p:cNvSpPr>
          <p:nvPr>
            <p:ph type="title"/>
          </p:nvPr>
        </p:nvSpPr>
        <p:spPr>
          <a:xfrm>
            <a:off x="107504" y="3861048"/>
            <a:ext cx="3203848" cy="1872208"/>
          </a:xfrm>
        </p:spPr>
        <p:txBody>
          <a:bodyPr/>
          <a:lstStyle/>
          <a:p>
            <a:pPr marR="0" algn="l" rtl="0"/>
            <a:r>
              <a:rPr lang="en-US" sz="5400" b="1" i="0" u="none" strike="noStrike" baseline="0" dirty="0" smtClean="0">
                <a:solidFill>
                  <a:srgbClr val="C00000"/>
                </a:solidFill>
                <a:latin typeface="Calibri"/>
              </a:rPr>
              <a:t>Last Time’s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flipH="1">
            <a:off x="-19323"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9912" y="350100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088" y="2996952"/>
            <a:ext cx="581722" cy="576064"/>
          </a:xfrm>
          <a:prstGeom prst="rect">
            <a:avLst/>
          </a:prstGeom>
        </p:spPr>
      </p:pic>
      <p:pic>
        <p:nvPicPr>
          <p:cNvPr id="31" name="Picture 3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8104" y="3429000"/>
            <a:ext cx="558312" cy="552882"/>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8304" y="4437112"/>
            <a:ext cx="576064" cy="570461"/>
          </a:xfrm>
          <a:prstGeom prst="rect">
            <a:avLst/>
          </a:prstGeom>
        </p:spPr>
      </p:pic>
      <p:pic>
        <p:nvPicPr>
          <p:cNvPr id="39" name="Picture 3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6136" y="2924944"/>
            <a:ext cx="648072" cy="641769"/>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3356992"/>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4208" y="2996952"/>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5976" y="3429000"/>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2" y="2996952"/>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88224" y="3356992"/>
            <a:ext cx="936104" cy="926999"/>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904" y="1556792"/>
            <a:ext cx="4968552" cy="4920229"/>
          </a:xfrm>
          <a:prstGeom prst="rect">
            <a:avLst/>
          </a:prstGeom>
        </p:spPr>
      </p:pic>
    </p:spTree>
    <p:extLst>
      <p:ext uri="{BB962C8B-B14F-4D97-AF65-F5344CB8AC3E}">
        <p14:creationId xmlns:p14="http://schemas.microsoft.com/office/powerpoint/2010/main" val="39380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120680" cy="1143000"/>
          </a:xfrm>
        </p:spPr>
        <p:txBody>
          <a:bodyPr/>
          <a:lstStyle/>
          <a:p>
            <a:pPr marR="0" rtl="0"/>
            <a:r>
              <a:rPr lang="en-US" b="1" i="0" u="none" strike="noStrike" baseline="0" dirty="0" smtClean="0">
                <a:solidFill>
                  <a:srgbClr val="C00000"/>
                </a:solidFill>
                <a:latin typeface="Calibri"/>
              </a:rPr>
              <a:t>Question Time !</a:t>
            </a:r>
          </a:p>
        </p:txBody>
      </p:sp>
      <p:sp>
        <p:nvSpPr>
          <p:cNvPr id="3" name="Text Placeholder 2"/>
          <p:cNvSpPr>
            <a:spLocks noGrp="1"/>
          </p:cNvSpPr>
          <p:nvPr>
            <p:ph type="body" idx="1"/>
          </p:nvPr>
        </p:nvSpPr>
        <p:spPr>
          <a:xfrm>
            <a:off x="179512" y="1916832"/>
            <a:ext cx="8856984" cy="4464496"/>
          </a:xfrm>
        </p:spPr>
        <p:txBody>
          <a:bodyPr/>
          <a:lstStyle/>
          <a:p>
            <a:pPr marL="514350" lvl="0" indent="-514350">
              <a:buFont typeface="+mj-lt"/>
              <a:buAutoNum type="arabicPeriod"/>
            </a:pPr>
            <a:r>
              <a:rPr lang="en-US" sz="2800" dirty="0"/>
              <a:t>Why is the world going to end? </a:t>
            </a:r>
            <a:endParaRPr lang="en-GB" sz="2800" dirty="0"/>
          </a:p>
          <a:p>
            <a:pPr marL="514350" lvl="0" indent="-514350">
              <a:buFont typeface="+mj-lt"/>
              <a:buAutoNum type="arabicPeriod"/>
            </a:pPr>
            <a:r>
              <a:rPr lang="en-US" sz="2800" dirty="0"/>
              <a:t>Why is Hell so awful? Is it really necessary? Why?</a:t>
            </a:r>
            <a:endParaRPr lang="en-GB" sz="2800" dirty="0"/>
          </a:p>
          <a:p>
            <a:pPr marL="514350" lvl="0" indent="-514350">
              <a:buFont typeface="+mj-lt"/>
              <a:buAutoNum type="arabicPeriod"/>
            </a:pPr>
            <a:r>
              <a:rPr lang="en-US" sz="2800" dirty="0"/>
              <a:t>Christ’s return has been promised, so what is He waiting for?!</a:t>
            </a:r>
            <a:endParaRPr lang="en-GB" sz="2800" dirty="0"/>
          </a:p>
          <a:p>
            <a:pPr marL="514350" lvl="0" indent="-514350">
              <a:buFont typeface="+mj-lt"/>
              <a:buAutoNum type="arabicPeriod"/>
            </a:pPr>
            <a:r>
              <a:rPr lang="en-US" sz="2800" dirty="0"/>
              <a:t>What difference to your daily life (your actions, thinking and priorities) does the fact of Christ’s imminent return make?</a:t>
            </a:r>
            <a:endParaRPr lang="en-GB" sz="2800" dirty="0"/>
          </a:p>
          <a:p>
            <a:pPr marL="514350" indent="-514350">
              <a:buFont typeface="+mj-lt"/>
              <a:buAutoNum type="arabicPeriod"/>
            </a:pPr>
            <a:r>
              <a:rPr lang="en-GB" sz="2800" dirty="0"/>
              <a:t>When you consider ‘The World’s End’, how might you get the balance between being prepared and but not being scared?</a:t>
            </a:r>
          </a:p>
        </p:txBody>
      </p:sp>
      <p:pic>
        <p:nvPicPr>
          <p:cNvPr id="4" name="Picture 5" descr="http://www.ftb.pl/_files/artykuly/82167/grafika/147014796733_500.jpg"/>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6588224" y="188640"/>
            <a:ext cx="2300168" cy="195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1960" y="260648"/>
            <a:ext cx="4822304" cy="1143000"/>
          </a:xfrm>
        </p:spPr>
        <p:txBody>
          <a:bodyPr/>
          <a:lstStyle/>
          <a:p>
            <a:r>
              <a:rPr lang="en-GB" sz="5400" dirty="0" smtClean="0"/>
              <a:t>Prayer Time !</a:t>
            </a:r>
            <a:endParaRPr lang="en-GB" sz="5400" dirty="0"/>
          </a:p>
        </p:txBody>
      </p:sp>
      <p:sp>
        <p:nvSpPr>
          <p:cNvPr id="11" name="Content Placeholder 10"/>
          <p:cNvSpPr>
            <a:spLocks noGrp="1"/>
          </p:cNvSpPr>
          <p:nvPr>
            <p:ph idx="1"/>
          </p:nvPr>
        </p:nvSpPr>
        <p:spPr>
          <a:xfrm>
            <a:off x="179512" y="1844824"/>
            <a:ext cx="8820472" cy="4608512"/>
          </a:xfrm>
        </p:spPr>
        <p:txBody>
          <a:bodyPr/>
          <a:lstStyle/>
          <a:p>
            <a:pPr lvl="0"/>
            <a:r>
              <a:rPr lang="en-GB" sz="2800" dirty="0"/>
              <a:t>Pray that Christ would return soon (</a:t>
            </a:r>
            <a:r>
              <a:rPr lang="en-GB" sz="2800" dirty="0" smtClean="0"/>
              <a:t>Revelation </a:t>
            </a:r>
            <a:r>
              <a:rPr lang="en-GB" sz="2800" dirty="0"/>
              <a:t>22:20).</a:t>
            </a:r>
          </a:p>
          <a:p>
            <a:pPr lvl="0"/>
            <a:r>
              <a:rPr lang="en-GB" sz="2800" dirty="0"/>
              <a:t>Pray that Christ would delay his return until those you love are saved (2 Peter 3:9).</a:t>
            </a:r>
          </a:p>
          <a:p>
            <a:pPr lvl="0"/>
            <a:r>
              <a:rPr lang="en-GB" sz="2800" dirty="0"/>
              <a:t>Pray that you would be more moved and motivated by Christ’s return to be ready (Matthew 24:36-51)</a:t>
            </a:r>
          </a:p>
          <a:p>
            <a:pPr lvl="0"/>
            <a:r>
              <a:rPr lang="en-GB" sz="2800" dirty="0"/>
              <a:t>Thank God that he will, finally, sort everything out in a way that will bring himself glory and which will be for our eternal good.</a:t>
            </a:r>
          </a:p>
          <a:p>
            <a:pPr lvl="0"/>
            <a:r>
              <a:rPr lang="en-GB" sz="2800" dirty="0"/>
              <a:t>Tell God your attitude to Christ’s return – maybe a mixture of hope and fear.</a:t>
            </a:r>
          </a:p>
        </p:txBody>
      </p:sp>
      <p:pic>
        <p:nvPicPr>
          <p:cNvPr id="2050" name="Picture 2"/>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1520" y="484603"/>
            <a:ext cx="4104456" cy="104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2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1000"/>
                                        <p:tgtEl>
                                          <p:spTgt spid="11">
                                            <p:txEl>
                                              <p:pRg st="1" end="1"/>
                                            </p:txEl>
                                          </p:spTgt>
                                        </p:tgtEl>
                                      </p:cBhvr>
                                    </p:animEffect>
                                    <p:anim calcmode="lin" valueType="num">
                                      <p:cBhvr>
                                        <p:cTn id="16"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1000"/>
                                        <p:tgtEl>
                                          <p:spTgt spid="11">
                                            <p:txEl>
                                              <p:pRg st="4" end="4"/>
                                            </p:txEl>
                                          </p:spTgt>
                                        </p:tgtEl>
                                      </p:cBhvr>
                                    </p:animEffect>
                                    <p:anim calcmode="lin" valueType="num">
                                      <p:cBhvr>
                                        <p:cTn id="4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11960" y="260648"/>
            <a:ext cx="4822304" cy="1143000"/>
          </a:xfrm>
        </p:spPr>
        <p:txBody>
          <a:bodyPr/>
          <a:lstStyle/>
          <a:p>
            <a:r>
              <a:rPr lang="en-GB" sz="5400" dirty="0" smtClean="0"/>
              <a:t>Take Home!</a:t>
            </a:r>
            <a:endParaRPr lang="en-GB" sz="5400" dirty="0"/>
          </a:p>
        </p:txBody>
      </p:sp>
      <p:sp>
        <p:nvSpPr>
          <p:cNvPr id="11" name="Content Placeholder 10"/>
          <p:cNvSpPr>
            <a:spLocks noGrp="1"/>
          </p:cNvSpPr>
          <p:nvPr>
            <p:ph idx="1"/>
          </p:nvPr>
        </p:nvSpPr>
        <p:spPr>
          <a:xfrm>
            <a:off x="251520" y="2780928"/>
            <a:ext cx="8712968" cy="720080"/>
          </a:xfrm>
        </p:spPr>
        <p:txBody>
          <a:bodyPr/>
          <a:lstStyle/>
          <a:p>
            <a:pPr marL="0" indent="0" fontAlgn="auto">
              <a:buNone/>
            </a:pPr>
            <a:r>
              <a:rPr lang="en-GB" sz="2800" dirty="0"/>
              <a:t>Dig out all your old FFF notes </a:t>
            </a:r>
            <a:r>
              <a:rPr lang="en-GB" sz="2800" dirty="0" smtClean="0"/>
              <a:t>and </a:t>
            </a:r>
            <a:r>
              <a:rPr lang="en-GB" sz="2800" dirty="0"/>
              <a:t>try to answer the following questions:</a:t>
            </a:r>
          </a:p>
          <a:p>
            <a:pPr marL="357188" indent="-357188" fontAlgn="auto">
              <a:buNone/>
            </a:pPr>
            <a:r>
              <a:rPr lang="en-GB" sz="2800" dirty="0"/>
              <a:t>•	What doctrines surprised you?  Why?  How has your understanding changed/</a:t>
            </a:r>
          </a:p>
          <a:p>
            <a:pPr marL="357188" indent="-357188" fontAlgn="auto">
              <a:buNone/>
            </a:pPr>
            <a:r>
              <a:rPr lang="en-GB" sz="2800" dirty="0"/>
              <a:t>•	What is the most important doctrine that you’ve looked at?  Why is it so important to you?</a:t>
            </a:r>
          </a:p>
          <a:p>
            <a:pPr marL="357188" indent="-357188" fontAlgn="auto">
              <a:buNone/>
            </a:pPr>
            <a:r>
              <a:rPr lang="en-GB" sz="2800" dirty="0"/>
              <a:t>•	Which doctrine is most difficult to get your head round?  </a:t>
            </a:r>
            <a:r>
              <a:rPr lang="en-GB" sz="2800" dirty="0" smtClean="0"/>
              <a:t>Ask someone to </a:t>
            </a:r>
            <a:r>
              <a:rPr lang="en-GB" sz="2800" dirty="0"/>
              <a:t>help you understand it </a:t>
            </a:r>
            <a:r>
              <a:rPr lang="en-GB" sz="2800" dirty="0" smtClean="0"/>
              <a:t>better!</a:t>
            </a:r>
            <a:endParaRPr lang="en-GB" sz="28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552" y="188640"/>
            <a:ext cx="2234731" cy="2160240"/>
          </a:xfrm>
          <a:prstGeom prst="rect">
            <a:avLst/>
          </a:prstGeom>
        </p:spPr>
      </p:pic>
      <p:sp>
        <p:nvSpPr>
          <p:cNvPr id="6" name="Content Placeholder 10"/>
          <p:cNvSpPr txBox="1">
            <a:spLocks/>
          </p:cNvSpPr>
          <p:nvPr/>
        </p:nvSpPr>
        <p:spPr bwMode="auto">
          <a:xfrm>
            <a:off x="3851920" y="1556792"/>
            <a:ext cx="504056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536575" indent="-536575" algn="l" rtl="0" fontAlgn="base">
              <a:spcBef>
                <a:spcPct val="20000"/>
              </a:spcBef>
              <a:spcAft>
                <a:spcPct val="0"/>
              </a:spcAft>
              <a:buFontTx/>
              <a:buBlip>
                <a:blip r:embed="rId3"/>
              </a:buBlip>
              <a:defRPr lang="en-US" sz="3200">
                <a:solidFill>
                  <a:schemeClr val="tx1"/>
                </a:solidFill>
                <a:latin typeface="Calibri" pitchFamily="34" charset="0"/>
                <a:ea typeface="+mn-ea"/>
                <a:cs typeface="Calibri" pitchFamily="34" charset="0"/>
              </a:defRPr>
            </a:lvl1pPr>
            <a:lvl2pPr marL="719138" indent="-536575" algn="l" rtl="0" fontAlgn="base">
              <a:spcBef>
                <a:spcPct val="20000"/>
              </a:spcBef>
              <a:spcAft>
                <a:spcPct val="0"/>
              </a:spcAft>
              <a:buFontTx/>
              <a:buBlip>
                <a:blip r:embed="rId3"/>
              </a:buBlip>
              <a:defRPr lang="en-US" sz="2800">
                <a:solidFill>
                  <a:schemeClr val="tx1"/>
                </a:solidFill>
                <a:latin typeface="Calibri" pitchFamily="34" charset="0"/>
                <a:cs typeface="Calibri" pitchFamily="34" charset="0"/>
              </a:defRPr>
            </a:lvl2pPr>
            <a:lvl3pPr marL="901700" indent="-547688" algn="l" rtl="0" fontAlgn="base">
              <a:spcBef>
                <a:spcPct val="20000"/>
              </a:spcBef>
              <a:spcAft>
                <a:spcPct val="0"/>
              </a:spcAft>
              <a:buFontTx/>
              <a:buBlip>
                <a:blip r:embed="rId3"/>
              </a:buBlip>
              <a:defRPr lang="en-US" sz="2400">
                <a:solidFill>
                  <a:schemeClr val="tx1"/>
                </a:solidFill>
                <a:latin typeface="Calibri" pitchFamily="34" charset="0"/>
                <a:cs typeface="Calibri" pitchFamily="34" charset="0"/>
              </a:defRPr>
            </a:lvl3pPr>
            <a:lvl4pPr marL="1073150" indent="-536575" algn="l" rtl="0" fontAlgn="base">
              <a:spcBef>
                <a:spcPct val="20000"/>
              </a:spcBef>
              <a:spcAft>
                <a:spcPct val="0"/>
              </a:spcAft>
              <a:buFontTx/>
              <a:buBlip>
                <a:blip r:embed="rId3"/>
              </a:buBlip>
              <a:defRPr lang="en-US" sz="2000">
                <a:solidFill>
                  <a:schemeClr val="tx1"/>
                </a:solidFill>
                <a:latin typeface="Calibri" pitchFamily="34" charset="0"/>
                <a:cs typeface="Calibri" pitchFamily="34" charset="0"/>
              </a:defRPr>
            </a:lvl4pPr>
            <a:lvl5pPr marL="1169988" indent="-547688" algn="l" rtl="0" fontAlgn="base">
              <a:spcBef>
                <a:spcPct val="20000"/>
              </a:spcBef>
              <a:spcAft>
                <a:spcPct val="0"/>
              </a:spcAft>
              <a:buFontTx/>
              <a:buBlip>
                <a:blip r:embed="rId3"/>
              </a:buBlip>
              <a:defRPr lang="en-US"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fontAlgn="auto">
              <a:buFontTx/>
              <a:buNone/>
            </a:pPr>
            <a:r>
              <a:rPr lang="en-GB" sz="3600" i="1" kern="0" dirty="0" smtClean="0"/>
              <a:t>Looking Back at 16 FFFs</a:t>
            </a:r>
            <a:endParaRPr lang="en-GB" sz="3600" i="1" kern="0" dirty="0"/>
          </a:p>
        </p:txBody>
      </p:sp>
    </p:spTree>
    <p:extLst>
      <p:ext uri="{BB962C8B-B14F-4D97-AF65-F5344CB8AC3E}">
        <p14:creationId xmlns:p14="http://schemas.microsoft.com/office/powerpoint/2010/main" val="1206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anim calcmode="lin" valueType="num">
                                      <p:cBhvr>
                                        <p:cTn id="1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1000"/>
                                        <p:tgtEl>
                                          <p:spTgt spid="11">
                                            <p:txEl>
                                              <p:pRg st="1" end="1"/>
                                            </p:txEl>
                                          </p:spTgt>
                                        </p:tgtEl>
                                      </p:cBhvr>
                                    </p:animEffec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fade">
                                      <p:cBhvr>
                                        <p:cTn id="39" dur="1000"/>
                                        <p:tgtEl>
                                          <p:spTgt spid="11">
                                            <p:txEl>
                                              <p:pRg st="3" end="3"/>
                                            </p:txEl>
                                          </p:spTgt>
                                        </p:tgtEl>
                                      </p:cBhvr>
                                    </p:animEffect>
                                    <p:anim calcmode="lin" valueType="num">
                                      <p:cBhvr>
                                        <p:cTn id="4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P spid="6"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645024"/>
            <a:ext cx="7772400" cy="1143000"/>
          </a:xfrm>
        </p:spPr>
        <p:txBody>
          <a:bodyPr/>
          <a:lstStyle/>
          <a:p>
            <a:r>
              <a:rPr lang="en-GB" dirty="0" smtClean="0"/>
              <a:t>Back to Andrew …..</a:t>
            </a:r>
            <a:endParaRPr lang="en-GB" dirty="0"/>
          </a:p>
        </p:txBody>
      </p:sp>
    </p:spTree>
    <p:extLst>
      <p:ext uri="{BB962C8B-B14F-4D97-AF65-F5344CB8AC3E}">
        <p14:creationId xmlns:p14="http://schemas.microsoft.com/office/powerpoint/2010/main" val="22447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3383324"/>
            <a:ext cx="4896544" cy="3456384"/>
          </a:xfrm>
        </p:spPr>
        <p:txBody>
          <a:bodyPr/>
          <a:lstStyle/>
          <a:p>
            <a:pPr marL="0" lvl="0" indent="0">
              <a:buNone/>
            </a:pPr>
            <a:r>
              <a:rPr lang="en-GB" dirty="0" smtClean="0">
                <a:solidFill>
                  <a:srgbClr val="000000"/>
                </a:solidFill>
                <a:latin typeface="Calibri"/>
              </a:rPr>
              <a:t>“</a:t>
            </a:r>
            <a:r>
              <a:rPr lang="en-GB" dirty="0"/>
              <a:t>I will come back and take you to be with me that you also may be where I am.</a:t>
            </a:r>
            <a:r>
              <a:rPr lang="en-GB" dirty="0" smtClean="0">
                <a:solidFill>
                  <a:srgbClr val="000000"/>
                </a:solidFill>
                <a:latin typeface="Calibri"/>
              </a:rPr>
              <a:t>”</a:t>
            </a:r>
            <a:endParaRPr lang="en-GB" b="0" i="0" u="none" strike="noStrike" baseline="0" dirty="0" smtClean="0">
              <a:solidFill>
                <a:srgbClr val="000000"/>
              </a:solidFill>
              <a:latin typeface="Calibri"/>
            </a:endParaRPr>
          </a:p>
          <a:p>
            <a:pPr marL="0" lvl="0" indent="0" algn="r">
              <a:buNone/>
            </a:pPr>
            <a:r>
              <a:rPr lang="en-GB" sz="2800" dirty="0" smtClean="0">
                <a:solidFill>
                  <a:srgbClr val="000000"/>
                </a:solidFill>
                <a:latin typeface="Calibri"/>
              </a:rPr>
              <a:t>John 14:3</a:t>
            </a:r>
            <a:endParaRPr lang="en-GB" b="0" i="0" u="none" strike="noStrike" baseline="0" dirty="0" smtClean="0">
              <a:solidFill>
                <a:srgbClr val="000000"/>
              </a:solidFill>
              <a:latin typeface="Calibri"/>
            </a:endParaRPr>
          </a:p>
        </p:txBody>
      </p:sp>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3645024"/>
            <a:ext cx="1080120" cy="1069615"/>
          </a:xfrm>
          <a:prstGeom prst="rect">
            <a:avLst/>
          </a:prstGeom>
        </p:spPr>
      </p:pic>
      <p:sp>
        <p:nvSpPr>
          <p:cNvPr id="22" name="Title 1"/>
          <p:cNvSpPr>
            <a:spLocks noGrp="1"/>
          </p:cNvSpPr>
          <p:nvPr>
            <p:ph type="title"/>
          </p:nvPr>
        </p:nvSpPr>
        <p:spPr>
          <a:xfrm>
            <a:off x="5940152" y="3284984"/>
            <a:ext cx="3203848" cy="1872208"/>
          </a:xfrm>
        </p:spPr>
        <p:txBody>
          <a:bodyPr/>
          <a:lstStyle/>
          <a:p>
            <a:pPr marR="0" algn="r" rtl="0"/>
            <a:r>
              <a:rPr lang="en-US" sz="5400" b="1" i="0" u="none" strike="noStrike" baseline="0" dirty="0" smtClean="0">
                <a:solidFill>
                  <a:srgbClr val="C00000"/>
                </a:solidFill>
                <a:latin typeface="Calibri"/>
              </a:rPr>
              <a:t>This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a:off x="4283968"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3429000"/>
            <a:ext cx="554069" cy="548680"/>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3861048"/>
            <a:ext cx="792088" cy="784384"/>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3688" y="314096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856" y="3861048"/>
            <a:ext cx="581722" cy="576064"/>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864" y="4437112"/>
            <a:ext cx="576064" cy="570461"/>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3789040"/>
            <a:ext cx="720080" cy="713076"/>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4" y="4725144"/>
            <a:ext cx="1513583" cy="1498863"/>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4365104"/>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3933056"/>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7704" y="3933056"/>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3429000"/>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576" y="4437112"/>
            <a:ext cx="720080" cy="713076"/>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1215101"/>
            <a:ext cx="5688632" cy="5633306"/>
          </a:xfrm>
          <a:prstGeom prst="rect">
            <a:avLst/>
          </a:prstGeom>
        </p:spPr>
      </p:pic>
    </p:spTree>
    <p:extLst>
      <p:ext uri="{BB962C8B-B14F-4D97-AF65-F5344CB8AC3E}">
        <p14:creationId xmlns:p14="http://schemas.microsoft.com/office/powerpoint/2010/main" val="426022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609600"/>
            <a:ext cx="8640960" cy="4547592"/>
          </a:xfrm>
        </p:spPr>
        <p:txBody>
          <a:bodyPr/>
          <a:lstStyle/>
          <a:p>
            <a:r>
              <a:rPr lang="en-GB" altLang="en-US" sz="3800" b="1" dirty="0" smtClean="0">
                <a:solidFill>
                  <a:schemeClr val="bg1"/>
                </a:solidFill>
                <a:latin typeface="Tahoma" panose="020B0604030504040204" pitchFamily="34" charset="0"/>
              </a:rPr>
              <a:t/>
            </a:r>
            <a:br>
              <a:rPr lang="en-GB" altLang="en-US" sz="3800" b="1" dirty="0" smtClean="0">
                <a:solidFill>
                  <a:schemeClr val="bg1"/>
                </a:solidFill>
                <a:latin typeface="Tahoma" panose="020B0604030504040204" pitchFamily="34" charset="0"/>
              </a:rPr>
            </a:br>
            <a:r>
              <a:rPr lang="en-GB" altLang="en-US" sz="3800" b="1" dirty="0" smtClean="0">
                <a:solidFill>
                  <a:schemeClr val="tx1"/>
                </a:solidFill>
                <a:latin typeface="Tahoma" panose="020B0604030504040204" pitchFamily="34" charset="0"/>
              </a:rPr>
              <a:t>The sands of time are sinking;</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the dawn of heaven breaks:</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the summer morn I’ve longed for,</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the fair, sweet morn awakes.</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Dark, dark has been the midnight</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but sunrise is at hand</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with glory, glory dwelling</a:t>
            </a:r>
            <a:br>
              <a:rPr lang="en-GB" altLang="en-US" sz="3800" b="1" dirty="0" smtClean="0">
                <a:solidFill>
                  <a:schemeClr val="tx1"/>
                </a:solidFill>
                <a:latin typeface="Tahoma" panose="020B0604030504040204" pitchFamily="34" charset="0"/>
              </a:rPr>
            </a:br>
            <a:r>
              <a:rPr lang="en-GB" altLang="en-US" sz="3800" b="1" dirty="0" smtClean="0">
                <a:solidFill>
                  <a:schemeClr val="tx1"/>
                </a:solidFill>
                <a:latin typeface="Tahoma" panose="020B0604030504040204" pitchFamily="34" charset="0"/>
              </a:rPr>
              <a:t>in Immanuel’s land.</a:t>
            </a:r>
            <a:endParaRPr lang="en-GB" dirty="0"/>
          </a:p>
        </p:txBody>
      </p:sp>
    </p:spTree>
    <p:extLst>
      <p:ext uri="{BB962C8B-B14F-4D97-AF65-F5344CB8AC3E}">
        <p14:creationId xmlns:p14="http://schemas.microsoft.com/office/powerpoint/2010/main" val="267963174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09600"/>
            <a:ext cx="9144000" cy="5486400"/>
          </a:xfrm>
        </p:spPr>
        <p:txBody>
          <a:bodyPr/>
          <a:lstStyle/>
          <a:p>
            <a:r>
              <a:rPr lang="en-GB" altLang="en-US" sz="2600" dirty="0">
                <a:solidFill>
                  <a:schemeClr val="tx1"/>
                </a:solidFill>
                <a:latin typeface="Tahoma" panose="020B0604030504040204" pitchFamily="34" charset="0"/>
              </a:rPr>
              <a:t>2</a:t>
            </a:r>
            <a:br>
              <a:rPr lang="en-GB" altLang="en-US" sz="2600"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 King in all His beauty</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without a veil is seen;</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it were a well-spent journey,</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though seven deaths lay between.</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 Lamb and all His ransomed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upon Mount Zion stand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with glory, glory dwelling</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in Immanuel’s land.</a:t>
            </a:r>
          </a:p>
        </p:txBody>
      </p:sp>
    </p:spTree>
    <p:extLst>
      <p:ext uri="{BB962C8B-B14F-4D97-AF65-F5344CB8AC3E}">
        <p14:creationId xmlns:p14="http://schemas.microsoft.com/office/powerpoint/2010/main" val="113680561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609600"/>
            <a:ext cx="8839200" cy="5486400"/>
          </a:xfrm>
        </p:spPr>
        <p:txBody>
          <a:bodyPr/>
          <a:lstStyle/>
          <a:p>
            <a:r>
              <a:rPr lang="en-GB" altLang="en-US" sz="2600" dirty="0">
                <a:solidFill>
                  <a:schemeClr val="tx1"/>
                </a:solidFill>
                <a:latin typeface="Tahoma" panose="020B0604030504040204" pitchFamily="34" charset="0"/>
              </a:rPr>
              <a:t>3</a:t>
            </a:r>
            <a:br>
              <a:rPr lang="en-GB" altLang="en-US" sz="2600"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Christ Jesus is the fountain,</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 deep, sweet well of love;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 streams on earth I’ve tasted,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more deep I’ll drink above;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there, to an ocean </a:t>
            </a:r>
            <a:r>
              <a:rPr lang="en-GB" altLang="en-US" sz="3800" b="1" dirty="0" err="1">
                <a:solidFill>
                  <a:schemeClr val="tx1"/>
                </a:solidFill>
                <a:latin typeface="Tahoma" panose="020B0604030504040204" pitchFamily="34" charset="0"/>
              </a:rPr>
              <a:t>fulness</a:t>
            </a:r>
            <a:r>
              <a:rPr lang="en-GB" altLang="en-US" sz="3800" b="1" dirty="0">
                <a:solidFill>
                  <a:schemeClr val="tx1"/>
                </a:solidFill>
                <a:latin typeface="Tahoma" panose="020B0604030504040204" pitchFamily="34" charset="0"/>
              </a:rPr>
              <a:t>,</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His mercy will expand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 with glory, glory dwelling</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in Immanuel’s land.</a:t>
            </a:r>
          </a:p>
        </p:txBody>
      </p:sp>
    </p:spTree>
    <p:extLst>
      <p:ext uri="{BB962C8B-B14F-4D97-AF65-F5344CB8AC3E}">
        <p14:creationId xmlns:p14="http://schemas.microsoft.com/office/powerpoint/2010/main" val="13850442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609600"/>
            <a:ext cx="9144000" cy="5486400"/>
          </a:xfrm>
        </p:spPr>
        <p:txBody>
          <a:bodyPr/>
          <a:lstStyle/>
          <a:p>
            <a:r>
              <a:rPr lang="en-GB" altLang="en-US" sz="2600" dirty="0">
                <a:solidFill>
                  <a:schemeClr val="tx1"/>
                </a:solidFill>
                <a:latin typeface="Tahoma" panose="020B0604030504040204" pitchFamily="34" charset="0"/>
              </a:rPr>
              <a:t>4</a:t>
            </a:r>
            <a:br>
              <a:rPr lang="en-GB" altLang="en-US" sz="2600"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With mercy and with judgment</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my web of time He wove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and every dew of sorrow</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was glistening with His love.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I’ll bless the hand that guided,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I’ll bless the heart that planned,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when in His glory dwelling </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in Immanuel’s land.</a:t>
            </a:r>
          </a:p>
        </p:txBody>
      </p:sp>
    </p:spTree>
    <p:extLst>
      <p:ext uri="{BB962C8B-B14F-4D97-AF65-F5344CB8AC3E}">
        <p14:creationId xmlns:p14="http://schemas.microsoft.com/office/powerpoint/2010/main" val="3149250468"/>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609600"/>
            <a:ext cx="8382000" cy="5486400"/>
          </a:xfrm>
        </p:spPr>
        <p:txBody>
          <a:bodyPr/>
          <a:lstStyle/>
          <a:p>
            <a:r>
              <a:rPr lang="en-GB" altLang="en-US" sz="2600" dirty="0">
                <a:solidFill>
                  <a:schemeClr val="tx1"/>
                </a:solidFill>
                <a:latin typeface="Tahoma" panose="020B0604030504040204" pitchFamily="34" charset="0"/>
              </a:rPr>
              <a:t>5</a:t>
            </a:r>
            <a:br>
              <a:rPr lang="en-GB" altLang="en-US" sz="2600"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 bride eyes not her clothing,</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but her dear bridegroom’s face;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 will not gaze at glory,</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but on my King of grace;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not at the crown He gives me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but on His nail-pierced hand: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the Lamb is all the glory</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of Immanuel’s land.</a:t>
            </a:r>
          </a:p>
        </p:txBody>
      </p:sp>
    </p:spTree>
    <p:extLst>
      <p:ext uri="{BB962C8B-B14F-4D97-AF65-F5344CB8AC3E}">
        <p14:creationId xmlns:p14="http://schemas.microsoft.com/office/powerpoint/2010/main" val="212134740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a:lum bright="70000" contrast="-60000"/>
            <a:extLst>
              <a:ext uri="{28A0092B-C50C-407E-A947-70E740481C1C}">
                <a14:useLocalDpi xmlns:a14="http://schemas.microsoft.com/office/drawing/2010/main" val="0"/>
              </a:ext>
            </a:extLst>
          </a:blip>
          <a:srcRect t="27355" r="27391"/>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0" y="5877272"/>
            <a:ext cx="9144000" cy="980728"/>
          </a:xfrm>
        </p:spPr>
        <p:txBody>
          <a:bodyPr/>
          <a:lstStyle/>
          <a:p>
            <a:r>
              <a:rPr lang="en-GB" sz="5400" b="1" dirty="0" smtClean="0"/>
              <a:t>World’s End</a:t>
            </a:r>
            <a:endParaRPr lang="en-GB" sz="5400" dirty="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25669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609600"/>
            <a:ext cx="8382000" cy="5486400"/>
          </a:xfrm>
        </p:spPr>
        <p:txBody>
          <a:bodyPr/>
          <a:lstStyle/>
          <a:p>
            <a:r>
              <a:rPr lang="en-GB" altLang="en-US" sz="2600" dirty="0">
                <a:solidFill>
                  <a:schemeClr val="tx1"/>
                </a:solidFill>
                <a:latin typeface="Tahoma" panose="020B0604030504040204" pitchFamily="34" charset="0"/>
              </a:rPr>
              <a:t>6</a:t>
            </a:r>
            <a:br>
              <a:rPr lang="en-GB" altLang="en-US" sz="2600"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I’ve wrestled on towards heaven</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through storm and wind and tide;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now, like a weary traveller</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who leans upon His guide,</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with evening shadows </a:t>
            </a:r>
            <a:r>
              <a:rPr lang="en-GB" altLang="en-US" sz="3800" b="1" dirty="0" err="1">
                <a:solidFill>
                  <a:schemeClr val="tx1"/>
                </a:solidFill>
                <a:latin typeface="Tahoma" panose="020B0604030504040204" pitchFamily="34" charset="0"/>
              </a:rPr>
              <a:t>length’ning</a:t>
            </a:r>
            <a:r>
              <a:rPr lang="en-GB" altLang="en-US" sz="3800" b="1" dirty="0">
                <a:solidFill>
                  <a:schemeClr val="tx1"/>
                </a:solidFill>
                <a:latin typeface="Tahoma" panose="020B0604030504040204" pitchFamily="34" charset="0"/>
              </a:rPr>
              <a:t>,</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while sinks life’s lingering sand,</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I greet the glory dawning</a:t>
            </a:r>
            <a:br>
              <a:rPr lang="en-GB" altLang="en-US" sz="3800" b="1" dirty="0">
                <a:solidFill>
                  <a:schemeClr val="tx1"/>
                </a:solidFill>
                <a:latin typeface="Tahoma" panose="020B0604030504040204" pitchFamily="34" charset="0"/>
              </a:rPr>
            </a:br>
            <a:r>
              <a:rPr lang="en-GB" altLang="en-US" sz="3800" b="1" dirty="0">
                <a:solidFill>
                  <a:schemeClr val="tx1"/>
                </a:solidFill>
                <a:latin typeface="Tahoma" panose="020B0604030504040204" pitchFamily="34" charset="0"/>
              </a:rPr>
              <a:t>from Immanuel’s land.</a:t>
            </a:r>
          </a:p>
        </p:txBody>
      </p:sp>
      <p:sp>
        <p:nvSpPr>
          <p:cNvPr id="9220" name="Text Box 4"/>
          <p:cNvSpPr txBox="1">
            <a:spLocks noChangeArrowheads="1"/>
          </p:cNvSpPr>
          <p:nvPr/>
        </p:nvSpPr>
        <p:spPr bwMode="auto">
          <a:xfrm>
            <a:off x="250825" y="6308725"/>
            <a:ext cx="4321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a:solidFill>
                  <a:schemeClr val="bg1"/>
                </a:solidFill>
              </a:rPr>
              <a:t>Anne Ross Cousin 1824 – 1906, revised</a:t>
            </a:r>
          </a:p>
        </p:txBody>
      </p:sp>
    </p:spTree>
    <p:extLst>
      <p:ext uri="{BB962C8B-B14F-4D97-AF65-F5344CB8AC3E}">
        <p14:creationId xmlns:p14="http://schemas.microsoft.com/office/powerpoint/2010/main" val="2240001568"/>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http://thebiblepoet.files.wordpress.com/2009/09/bible-page-psalm23.jpg"/>
          <p:cNvPicPr>
            <a:picLocks noChangeAspect="1" noChangeArrowheads="1"/>
          </p:cNvPicPr>
          <p:nvPr/>
        </p:nvPicPr>
        <p:blipFill rotWithShape="1">
          <a:blip r:embed="rId3" cstate="screen">
            <a:lum bright="70000" contrast="-60000"/>
            <a:extLst>
              <a:ext uri="{28A0092B-C50C-407E-A947-70E740481C1C}">
                <a14:useLocalDpi xmlns:a14="http://schemas.microsoft.com/office/drawing/2010/main"/>
              </a:ext>
            </a:extLst>
          </a:blip>
          <a:srcRect/>
          <a:stretch/>
        </p:blipFill>
        <p:spPr bwMode="auto">
          <a:xfrm>
            <a:off x="-1" y="0"/>
            <a:ext cx="9144001" cy="6861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09612" y="3789040"/>
            <a:ext cx="7772400" cy="1470025"/>
          </a:xfrm>
        </p:spPr>
        <p:txBody>
          <a:bodyPr/>
          <a:lstStyle/>
          <a:p>
            <a:pPr>
              <a:lnSpc>
                <a:spcPts val="7200"/>
              </a:lnSpc>
            </a:pPr>
            <a:r>
              <a:rPr lang="en-GB" sz="8000" dirty="0"/>
              <a:t>Facts for Faithful Followers</a:t>
            </a:r>
            <a:endParaRPr lang="en-GB" sz="8000" b="1" dirty="0">
              <a:solidFill>
                <a:srgbClr val="C00000"/>
              </a:solidFill>
              <a:latin typeface="Calibri" pitchFamily="34" charset="0"/>
              <a:cs typeface="Calibri" pitchFamily="34" charset="0"/>
            </a:endParaRPr>
          </a:p>
        </p:txBody>
      </p:sp>
      <p:sp>
        <p:nvSpPr>
          <p:cNvPr id="5" name="Subtitle 4"/>
          <p:cNvSpPr>
            <a:spLocks noGrp="1"/>
          </p:cNvSpPr>
          <p:nvPr>
            <p:ph type="subTitle" idx="1"/>
          </p:nvPr>
        </p:nvSpPr>
        <p:spPr>
          <a:xfrm>
            <a:off x="0" y="5949280"/>
            <a:ext cx="9144000" cy="908720"/>
          </a:xfrm>
        </p:spPr>
        <p:txBody>
          <a:bodyPr/>
          <a:lstStyle/>
          <a:p>
            <a:r>
              <a:rPr lang="en-GB" sz="4000" b="1" dirty="0" smtClean="0">
                <a:solidFill>
                  <a:schemeClr val="tx1"/>
                </a:solidFill>
                <a:latin typeface="Calibri" pitchFamily="34" charset="0"/>
                <a:cs typeface="Calibri" pitchFamily="34" charset="0"/>
              </a:rPr>
              <a:t>The END!</a:t>
            </a:r>
            <a:endParaRPr lang="en-GB" sz="4000" dirty="0">
              <a:latin typeface="Calibri" pitchFamily="34" charset="0"/>
              <a:cs typeface="Calibri" pitchFamily="34" charset="0"/>
            </a:endParaRPr>
          </a:p>
        </p:txBody>
      </p:sp>
      <p:pic>
        <p:nvPicPr>
          <p:cNvPr id="3" name="Picture 2"/>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812" y="188640"/>
            <a:ext cx="9144000" cy="3027680"/>
          </a:xfrm>
          <a:prstGeom prst="rect">
            <a:avLst/>
          </a:prstGeom>
        </p:spPr>
      </p:pic>
    </p:spTree>
    <p:extLst>
      <p:ext uri="{BB962C8B-B14F-4D97-AF65-F5344CB8AC3E}">
        <p14:creationId xmlns:p14="http://schemas.microsoft.com/office/powerpoint/2010/main" val="31710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3383324"/>
            <a:ext cx="4896544" cy="3456384"/>
          </a:xfrm>
        </p:spPr>
        <p:txBody>
          <a:bodyPr/>
          <a:lstStyle/>
          <a:p>
            <a:pPr marL="0" lvl="0" indent="0">
              <a:buNone/>
            </a:pPr>
            <a:r>
              <a:rPr lang="en-GB" dirty="0" smtClean="0">
                <a:solidFill>
                  <a:srgbClr val="000000"/>
                </a:solidFill>
                <a:latin typeface="Calibri"/>
              </a:rPr>
              <a:t>“</a:t>
            </a:r>
            <a:r>
              <a:rPr lang="en-GB" dirty="0"/>
              <a:t>I will come back and take you to be with me that you also may be where I am.</a:t>
            </a:r>
            <a:r>
              <a:rPr lang="en-GB" dirty="0" smtClean="0">
                <a:solidFill>
                  <a:srgbClr val="000000"/>
                </a:solidFill>
                <a:latin typeface="Calibri"/>
              </a:rPr>
              <a:t>”</a:t>
            </a:r>
            <a:endParaRPr lang="en-GB" b="0" i="0" u="none" strike="noStrike" baseline="0" dirty="0" smtClean="0">
              <a:solidFill>
                <a:srgbClr val="000000"/>
              </a:solidFill>
              <a:latin typeface="Calibri"/>
            </a:endParaRPr>
          </a:p>
          <a:p>
            <a:pPr marL="0" lvl="0" indent="0" algn="r">
              <a:buNone/>
            </a:pPr>
            <a:r>
              <a:rPr lang="en-GB" sz="2800" dirty="0" smtClean="0">
                <a:solidFill>
                  <a:srgbClr val="000000"/>
                </a:solidFill>
                <a:latin typeface="Calibri"/>
              </a:rPr>
              <a:t>John 14:3</a:t>
            </a:r>
            <a:endParaRPr lang="en-GB" b="0" i="0" u="none" strike="noStrike" baseline="0" dirty="0" smtClean="0">
              <a:solidFill>
                <a:srgbClr val="000000"/>
              </a:solidFill>
              <a:latin typeface="Calibri"/>
            </a:endParaRPr>
          </a:p>
        </p:txBody>
      </p:sp>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3645024"/>
            <a:ext cx="1080120" cy="1069615"/>
          </a:xfrm>
          <a:prstGeom prst="rect">
            <a:avLst/>
          </a:prstGeom>
        </p:spPr>
      </p:pic>
      <p:sp>
        <p:nvSpPr>
          <p:cNvPr id="22" name="Title 1"/>
          <p:cNvSpPr>
            <a:spLocks noGrp="1"/>
          </p:cNvSpPr>
          <p:nvPr>
            <p:ph type="title"/>
          </p:nvPr>
        </p:nvSpPr>
        <p:spPr>
          <a:xfrm>
            <a:off x="5940152" y="3284984"/>
            <a:ext cx="3203848" cy="1872208"/>
          </a:xfrm>
        </p:spPr>
        <p:txBody>
          <a:bodyPr/>
          <a:lstStyle/>
          <a:p>
            <a:pPr marR="0" algn="r" rtl="0"/>
            <a:r>
              <a:rPr lang="en-US" sz="5400" b="1" i="0" u="none" strike="noStrike" baseline="0" dirty="0" smtClean="0">
                <a:solidFill>
                  <a:srgbClr val="C00000"/>
                </a:solidFill>
                <a:latin typeface="Calibri"/>
              </a:rPr>
              <a:t>This Week’s Memory</a:t>
            </a:r>
            <a:br>
              <a:rPr lang="en-US" sz="5400" b="1" i="0" u="none" strike="noStrike" baseline="0" dirty="0" smtClean="0">
                <a:solidFill>
                  <a:srgbClr val="C00000"/>
                </a:solidFill>
                <a:latin typeface="Calibri"/>
              </a:rPr>
            </a:br>
            <a:r>
              <a:rPr lang="en-US" sz="5400" b="1" i="0" u="none" strike="noStrike" baseline="0" dirty="0" smtClean="0">
                <a:solidFill>
                  <a:srgbClr val="C00000"/>
                </a:solidFill>
                <a:latin typeface="Calibri"/>
              </a:rPr>
              <a:t>Verse</a:t>
            </a:r>
          </a:p>
        </p:txBody>
      </p:sp>
      <p:pic>
        <p:nvPicPr>
          <p:cNvPr id="25" name="Picture 2" descr="http://whkidz.files.wordpress.com/2012/06/memory-verse.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0128"/>
          <a:stretch/>
        </p:blipFill>
        <p:spPr bwMode="auto">
          <a:xfrm>
            <a:off x="4283968" y="188640"/>
            <a:ext cx="5025822" cy="24928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968" y="3429000"/>
            <a:ext cx="554069" cy="548680"/>
          </a:xfrm>
          <a:prstGeom prst="rect">
            <a:avLst/>
          </a:prstGeom>
        </p:spPr>
      </p:pic>
      <p:pic>
        <p:nvPicPr>
          <p:cNvPr id="26" name="Picture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568" y="3861048"/>
            <a:ext cx="792088" cy="784384"/>
          </a:xfrm>
          <a:prstGeom prst="rect">
            <a:avLst/>
          </a:prstGeom>
        </p:spPr>
      </p:pic>
      <p:pic>
        <p:nvPicPr>
          <p:cNvPr id="28" name="Picture 2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3688" y="3140968"/>
            <a:ext cx="990360" cy="980728"/>
          </a:xfrm>
          <a:prstGeom prst="rect">
            <a:avLst/>
          </a:prstGeom>
        </p:spPr>
      </p:pic>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5856" y="3861048"/>
            <a:ext cx="581722" cy="576064"/>
          </a:xfrm>
          <a:prstGeom prst="rect">
            <a:avLst/>
          </a:prstGeom>
        </p:spPr>
      </p:pic>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864" y="4437112"/>
            <a:ext cx="576064" cy="570461"/>
          </a:xfrm>
          <a:prstGeom prst="rect">
            <a:avLst/>
          </a:prstGeom>
        </p:spPr>
      </p:pic>
      <p:pic>
        <p:nvPicPr>
          <p:cNvPr id="36" name="Picture 3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3789040"/>
            <a:ext cx="720080" cy="713076"/>
          </a:xfrm>
          <a:prstGeom prst="rect">
            <a:avLst/>
          </a:prstGeom>
        </p:spPr>
      </p:pic>
      <p:pic>
        <p:nvPicPr>
          <p:cNvPr id="38" name="Picture 3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4" y="4725144"/>
            <a:ext cx="1513583" cy="1498863"/>
          </a:xfrm>
          <a:prstGeom prst="rect">
            <a:avLst/>
          </a:prstGeom>
        </p:spPr>
      </p:pic>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1800" y="4365104"/>
            <a:ext cx="648072" cy="641769"/>
          </a:xfrm>
          <a:prstGeom prst="rect">
            <a:avLst/>
          </a:prstGeom>
        </p:spPr>
      </p:pic>
      <p:pic>
        <p:nvPicPr>
          <p:cNvPr id="23" name="Picture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3933056"/>
            <a:ext cx="554069" cy="548680"/>
          </a:xfrm>
          <a:prstGeom prst="rect">
            <a:avLst/>
          </a:prstGeom>
        </p:spPr>
      </p:pic>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7704" y="3933056"/>
            <a:ext cx="554069" cy="548680"/>
          </a:xfrm>
          <a:prstGeom prst="rect">
            <a:avLst/>
          </a:prstGeom>
        </p:spPr>
      </p:pic>
      <p:pic>
        <p:nvPicPr>
          <p:cNvPr id="34" name="Picture 3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8024" y="3429000"/>
            <a:ext cx="554069" cy="548680"/>
          </a:xfrm>
          <a:prstGeom prst="rect">
            <a:avLst/>
          </a:prstGeom>
        </p:spPr>
      </p:pic>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576" y="4437112"/>
            <a:ext cx="720080" cy="713076"/>
          </a:xfrm>
          <a:prstGeom prst="rect">
            <a:avLst/>
          </a:prstGeom>
        </p:spPr>
      </p:pic>
      <p:pic>
        <p:nvPicPr>
          <p:cNvPr id="37" name="Picture 3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1215101"/>
            <a:ext cx="5688632" cy="5633306"/>
          </a:xfrm>
          <a:prstGeom prst="rect">
            <a:avLst/>
          </a:prstGeom>
        </p:spPr>
      </p:pic>
    </p:spTree>
    <p:extLst>
      <p:ext uri="{BB962C8B-B14F-4D97-AF65-F5344CB8AC3E}">
        <p14:creationId xmlns:p14="http://schemas.microsoft.com/office/powerpoint/2010/main" val="202083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1268760"/>
            <a:ext cx="8856984" cy="4328120"/>
          </a:xfrm>
        </p:spPr>
        <p:txBody>
          <a:bodyPr/>
          <a:lstStyle/>
          <a:p>
            <a:pPr lvl="0" fontAlgn="auto">
              <a:buBlip>
                <a:blip r:embed="rId2"/>
              </a:buBlip>
            </a:pPr>
            <a:r>
              <a:rPr lang="en-GB" dirty="0" smtClean="0">
                <a:solidFill>
                  <a:srgbClr val="000000"/>
                </a:solidFill>
                <a:latin typeface="Calibri"/>
              </a:rPr>
              <a:t>The Bible doesn’t set out the future in one neat sequence:</a:t>
            </a:r>
          </a:p>
          <a:p>
            <a:pPr marL="898525" lvl="1" indent="-441325" fontAlgn="auto">
              <a:buBlip>
                <a:blip r:embed="rId2"/>
              </a:buBlip>
            </a:pPr>
            <a:r>
              <a:rPr lang="en-GB" dirty="0" smtClean="0">
                <a:solidFill>
                  <a:srgbClr val="000000"/>
                </a:solidFill>
                <a:latin typeface="Calibri"/>
              </a:rPr>
              <a:t>Some OT prophecies don’t seem to have yet arisen.</a:t>
            </a:r>
          </a:p>
          <a:p>
            <a:pPr marL="898525" lvl="1" indent="-441325" fontAlgn="auto">
              <a:buBlip>
                <a:blip r:embed="rId2"/>
              </a:buBlip>
            </a:pPr>
            <a:r>
              <a:rPr lang="en-GB" dirty="0" smtClean="0">
                <a:solidFill>
                  <a:srgbClr val="000000"/>
                </a:solidFill>
                <a:latin typeface="Calibri"/>
              </a:rPr>
              <a:t>Christ gives teaching about the future in the gospels.</a:t>
            </a:r>
          </a:p>
          <a:p>
            <a:pPr marL="898525" lvl="1" indent="-441325" fontAlgn="auto">
              <a:buBlip>
                <a:blip r:embed="rId2"/>
              </a:buBlip>
            </a:pPr>
            <a:r>
              <a:rPr lang="en-GB" dirty="0" smtClean="0">
                <a:solidFill>
                  <a:srgbClr val="000000"/>
                </a:solidFill>
                <a:latin typeface="Calibri"/>
              </a:rPr>
              <a:t>The Apostles teach about Christ’s return and the Church eternal.</a:t>
            </a:r>
          </a:p>
          <a:p>
            <a:pPr marL="898525" lvl="1" indent="-441325" fontAlgn="auto">
              <a:buBlip>
                <a:blip r:embed="rId2"/>
              </a:buBlip>
            </a:pPr>
            <a:r>
              <a:rPr lang="en-GB" dirty="0" smtClean="0">
                <a:solidFill>
                  <a:srgbClr val="000000"/>
                </a:solidFill>
                <a:latin typeface="Calibri"/>
              </a:rPr>
              <a:t>The Book of Revelation has a lot of information, but in an “apocalyptic” style (</a:t>
            </a:r>
            <a:r>
              <a:rPr lang="en-GB" i="1" dirty="0" smtClean="0">
                <a:solidFill>
                  <a:srgbClr val="000000"/>
                </a:solidFill>
                <a:latin typeface="Calibri"/>
              </a:rPr>
              <a:t>a bit like a lurid dream</a:t>
            </a:r>
            <a:r>
              <a:rPr lang="en-GB" dirty="0" smtClean="0">
                <a:solidFill>
                  <a:srgbClr val="000000"/>
                </a:solidFill>
                <a:latin typeface="Calibri"/>
              </a:rPr>
              <a:t>).</a:t>
            </a:r>
          </a:p>
          <a:p>
            <a:pPr marL="498475" indent="-441325" fontAlgn="auto">
              <a:buBlip>
                <a:blip r:embed="rId2"/>
              </a:buBlip>
            </a:pPr>
            <a:r>
              <a:rPr lang="en-GB" dirty="0" smtClean="0">
                <a:solidFill>
                  <a:srgbClr val="000000"/>
                </a:solidFill>
                <a:latin typeface="Calibri"/>
              </a:rPr>
              <a:t>There is a wide range of interpretations as different Christians attempt to stitch a single story sequence together</a:t>
            </a:r>
            <a:endParaRPr lang="en-GB" dirty="0">
              <a:solidFill>
                <a:srgbClr val="000000"/>
              </a:solidFill>
              <a:latin typeface="Calibri"/>
            </a:endParaRPr>
          </a:p>
        </p:txBody>
      </p:sp>
      <p:sp>
        <p:nvSpPr>
          <p:cNvPr id="2" name="Title 1"/>
          <p:cNvSpPr>
            <a:spLocks noGrp="1"/>
          </p:cNvSpPr>
          <p:nvPr>
            <p:ph type="title"/>
          </p:nvPr>
        </p:nvSpPr>
        <p:spPr>
          <a:xfrm>
            <a:off x="323528" y="188640"/>
            <a:ext cx="8496944" cy="1143000"/>
          </a:xfrm>
        </p:spPr>
        <p:txBody>
          <a:bodyPr/>
          <a:lstStyle/>
          <a:p>
            <a:r>
              <a:rPr lang="en-GB" dirty="0" smtClean="0">
                <a:latin typeface="Calibri"/>
              </a:rPr>
              <a:t>Health Warning!</a:t>
            </a:r>
            <a:endParaRPr lang="en-GB" b="1" i="0" u="none" strike="noStrike" baseline="0" dirty="0" smtClean="0">
              <a:solidFill>
                <a:srgbClr val="C00000"/>
              </a:solidFill>
              <a:latin typeface="Calibri"/>
            </a:endParaRPr>
          </a:p>
        </p:txBody>
      </p:sp>
    </p:spTree>
    <p:extLst>
      <p:ext uri="{BB962C8B-B14F-4D97-AF65-F5344CB8AC3E}">
        <p14:creationId xmlns:p14="http://schemas.microsoft.com/office/powerpoint/2010/main" val="420084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530" y="1700808"/>
            <a:ext cx="8856984" cy="4112096"/>
          </a:xfrm>
        </p:spPr>
        <p:txBody>
          <a:bodyPr/>
          <a:lstStyle/>
          <a:p>
            <a:pPr lvl="0" fontAlgn="auto">
              <a:buBlip>
                <a:blip r:embed="rId2"/>
              </a:buBlip>
            </a:pPr>
            <a:r>
              <a:rPr lang="en-GB" dirty="0" smtClean="0">
                <a:solidFill>
                  <a:srgbClr val="000000"/>
                </a:solidFill>
                <a:latin typeface="Calibri"/>
              </a:rPr>
              <a:t>Pre-millennialism – </a:t>
            </a:r>
            <a:r>
              <a:rPr lang="en-GB" i="1" dirty="0" smtClean="0">
                <a:solidFill>
                  <a:srgbClr val="000000"/>
                </a:solidFill>
                <a:latin typeface="Calibri"/>
              </a:rPr>
              <a:t>Christ will return and reign on Earth for a millennium and then the judgement</a:t>
            </a:r>
            <a:r>
              <a:rPr lang="en-GB" dirty="0" smtClean="0">
                <a:solidFill>
                  <a:srgbClr val="000000"/>
                </a:solidFill>
                <a:latin typeface="Calibri"/>
              </a:rPr>
              <a:t>.</a:t>
            </a:r>
          </a:p>
          <a:p>
            <a:pPr lvl="0" fontAlgn="auto">
              <a:buBlip>
                <a:blip r:embed="rId2"/>
              </a:buBlip>
            </a:pPr>
            <a:r>
              <a:rPr lang="en-GB" dirty="0" smtClean="0">
                <a:solidFill>
                  <a:srgbClr val="000000"/>
                </a:solidFill>
                <a:latin typeface="Calibri"/>
              </a:rPr>
              <a:t>Post-millennialism – </a:t>
            </a:r>
            <a:r>
              <a:rPr lang="en-GB" i="1" dirty="0" smtClean="0">
                <a:solidFill>
                  <a:srgbClr val="000000"/>
                </a:solidFill>
                <a:latin typeface="Calibri"/>
              </a:rPr>
              <a:t>Christ will return after the Church has brought his reign into being.</a:t>
            </a:r>
          </a:p>
          <a:p>
            <a:pPr lvl="0" fontAlgn="auto">
              <a:buBlip>
                <a:blip r:embed="rId2"/>
              </a:buBlip>
            </a:pPr>
            <a:r>
              <a:rPr lang="en-GB" dirty="0" smtClean="0">
                <a:solidFill>
                  <a:srgbClr val="000000"/>
                </a:solidFill>
                <a:latin typeface="Calibri"/>
              </a:rPr>
              <a:t>A-millennialism – </a:t>
            </a:r>
            <a:r>
              <a:rPr lang="en-GB" i="1" dirty="0" smtClean="0">
                <a:solidFill>
                  <a:srgbClr val="000000"/>
                </a:solidFill>
                <a:latin typeface="Calibri"/>
              </a:rPr>
              <a:t>Christ has been reigning since his resurrection and will return ‘soon’</a:t>
            </a:r>
            <a:r>
              <a:rPr lang="en-GB" dirty="0" smtClean="0">
                <a:solidFill>
                  <a:srgbClr val="000000"/>
                </a:solidFill>
                <a:latin typeface="Calibri"/>
              </a:rPr>
              <a:t>.</a:t>
            </a:r>
          </a:p>
          <a:p>
            <a:pPr lvl="0" fontAlgn="auto">
              <a:buBlip>
                <a:blip r:embed="rId2"/>
              </a:buBlip>
            </a:pPr>
            <a:r>
              <a:rPr lang="en-GB" dirty="0" smtClean="0">
                <a:solidFill>
                  <a:srgbClr val="000000"/>
                </a:solidFill>
                <a:latin typeface="Calibri"/>
              </a:rPr>
              <a:t>? “Pan-millennialism”! – </a:t>
            </a:r>
            <a:r>
              <a:rPr lang="en-GB" i="1" dirty="0" smtClean="0">
                <a:solidFill>
                  <a:srgbClr val="000000"/>
                </a:solidFill>
                <a:latin typeface="Calibri"/>
              </a:rPr>
              <a:t>We don’t know how it will all pan out, but it will!</a:t>
            </a:r>
          </a:p>
          <a:p>
            <a:pPr marL="0" lvl="0" indent="0" fontAlgn="auto">
              <a:buNone/>
            </a:pPr>
            <a:r>
              <a:rPr lang="en-GB" dirty="0" smtClean="0">
                <a:solidFill>
                  <a:srgbClr val="000000"/>
                </a:solidFill>
                <a:latin typeface="Calibri"/>
              </a:rPr>
              <a:t>Beware of arguments!</a:t>
            </a:r>
            <a:endParaRPr lang="en-GB" dirty="0">
              <a:solidFill>
                <a:srgbClr val="000000"/>
              </a:solidFill>
              <a:latin typeface="Calibri"/>
            </a:endParaRPr>
          </a:p>
        </p:txBody>
      </p:sp>
      <p:sp>
        <p:nvSpPr>
          <p:cNvPr id="2" name="Title 1"/>
          <p:cNvSpPr>
            <a:spLocks noGrp="1"/>
          </p:cNvSpPr>
          <p:nvPr>
            <p:ph type="title"/>
          </p:nvPr>
        </p:nvSpPr>
        <p:spPr>
          <a:xfrm>
            <a:off x="0" y="188640"/>
            <a:ext cx="9144000" cy="1143000"/>
          </a:xfrm>
        </p:spPr>
        <p:txBody>
          <a:bodyPr/>
          <a:lstStyle/>
          <a:p>
            <a:r>
              <a:rPr lang="en-GB" dirty="0" smtClean="0">
                <a:latin typeface="Calibri"/>
              </a:rPr>
              <a:t>Common Approaches </a:t>
            </a:r>
            <a:br>
              <a:rPr lang="en-GB" dirty="0" smtClean="0">
                <a:latin typeface="Calibri"/>
              </a:rPr>
            </a:br>
            <a:r>
              <a:rPr lang="en-GB" sz="2800" b="0" dirty="0" smtClean="0">
                <a:latin typeface="Calibri"/>
              </a:rPr>
              <a:t>- a lot depends on one’s understanding of Revelation 20:4-5</a:t>
            </a:r>
            <a:endParaRPr lang="en-GB" sz="3200" b="0" i="0" u="none" strike="noStrike" baseline="0" dirty="0" smtClean="0">
              <a:solidFill>
                <a:srgbClr val="C00000"/>
              </a:solidFill>
              <a:latin typeface="Calibri"/>
            </a:endParaRPr>
          </a:p>
        </p:txBody>
      </p:sp>
      <p:sp>
        <p:nvSpPr>
          <p:cNvPr id="4" name="Rounded Rectangular Callout 3"/>
          <p:cNvSpPr/>
          <p:nvPr/>
        </p:nvSpPr>
        <p:spPr>
          <a:xfrm>
            <a:off x="467544" y="1916832"/>
            <a:ext cx="7848872" cy="4824536"/>
          </a:xfrm>
          <a:prstGeom prst="wedgeRoundRectCallout">
            <a:avLst>
              <a:gd name="adj1" fmla="val 39984"/>
              <a:gd name="adj2" fmla="val -63747"/>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Calibri" panose="020F0502020204030204" pitchFamily="34" charset="0"/>
              </a:rPr>
              <a:t>I saw thrones on which were seated those who had been given authority to judge. And I saw the souls of those who had been </a:t>
            </a:r>
            <a:r>
              <a:rPr lang="en-GB" sz="2800" dirty="0" smtClean="0">
                <a:solidFill>
                  <a:schemeClr val="tx1"/>
                </a:solidFill>
                <a:latin typeface="Calibri" panose="020F0502020204030204" pitchFamily="34" charset="0"/>
              </a:rPr>
              <a:t>beheaded because </a:t>
            </a:r>
            <a:r>
              <a:rPr lang="en-GB" sz="2800" dirty="0">
                <a:solidFill>
                  <a:schemeClr val="tx1"/>
                </a:solidFill>
                <a:latin typeface="Calibri" panose="020F0502020204030204" pitchFamily="34" charset="0"/>
              </a:rPr>
              <a:t>of their testimony about Jesus and because of the word of God</a:t>
            </a:r>
            <a:r>
              <a:rPr lang="en-GB" sz="2800" dirty="0" smtClean="0">
                <a:solidFill>
                  <a:schemeClr val="tx1"/>
                </a:solidFill>
                <a:latin typeface="Calibri" panose="020F0502020204030204" pitchFamily="34" charset="0"/>
              </a:rPr>
              <a:t>. They</a:t>
            </a:r>
            <a:r>
              <a:rPr lang="en-GB" sz="2800" dirty="0">
                <a:solidFill>
                  <a:schemeClr val="tx1"/>
                </a:solidFill>
                <a:latin typeface="Calibri" panose="020F0502020204030204" pitchFamily="34" charset="0"/>
              </a:rPr>
              <a:t> had not worshiped the beast or its image and had not received its mark on their foreheads or their hands. They came to life and </a:t>
            </a:r>
            <a:r>
              <a:rPr lang="en-GB" sz="2800" dirty="0" smtClean="0">
                <a:solidFill>
                  <a:schemeClr val="tx1"/>
                </a:solidFill>
                <a:latin typeface="Calibri" panose="020F0502020204030204" pitchFamily="34" charset="0"/>
              </a:rPr>
              <a:t>reigned with </a:t>
            </a:r>
            <a:r>
              <a:rPr lang="en-GB" sz="2800" dirty="0">
                <a:solidFill>
                  <a:schemeClr val="tx1"/>
                </a:solidFill>
                <a:latin typeface="Calibri" panose="020F0502020204030204" pitchFamily="34" charset="0"/>
              </a:rPr>
              <a:t>Christ a thousand years. </a:t>
            </a:r>
            <a:r>
              <a:rPr lang="en-GB" sz="2800" dirty="0" smtClean="0">
                <a:solidFill>
                  <a:schemeClr val="tx1"/>
                </a:solidFill>
                <a:latin typeface="Calibri" panose="020F0502020204030204" pitchFamily="34" charset="0"/>
              </a:rPr>
              <a:t>(The </a:t>
            </a:r>
            <a:r>
              <a:rPr lang="en-GB" sz="2800" dirty="0">
                <a:solidFill>
                  <a:schemeClr val="tx1"/>
                </a:solidFill>
                <a:latin typeface="Calibri" panose="020F0502020204030204" pitchFamily="34" charset="0"/>
              </a:rPr>
              <a:t>rest of the dead did not come to life until the thousand years were </a:t>
            </a:r>
            <a:r>
              <a:rPr lang="en-GB" sz="2800" dirty="0" smtClean="0">
                <a:solidFill>
                  <a:schemeClr val="tx1"/>
                </a:solidFill>
                <a:latin typeface="Calibri" panose="020F0502020204030204" pitchFamily="34" charset="0"/>
              </a:rPr>
              <a:t>ended). </a:t>
            </a:r>
            <a:r>
              <a:rPr lang="en-GB" sz="2800" dirty="0">
                <a:solidFill>
                  <a:schemeClr val="tx1"/>
                </a:solidFill>
                <a:latin typeface="Calibri" panose="020F0502020204030204" pitchFamily="34" charset="0"/>
              </a:rPr>
              <a:t>This is the first resurrection</a:t>
            </a:r>
            <a:r>
              <a:rPr lang="en-GB" sz="2800" dirty="0" smtClean="0">
                <a:solidFill>
                  <a:schemeClr val="tx1"/>
                </a:solidFill>
                <a:latin typeface="Calibri" panose="020F0502020204030204" pitchFamily="34" charset="0"/>
              </a:rPr>
              <a:t>.</a:t>
            </a:r>
            <a:endParaRPr lang="en-GB" sz="28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74002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3728" y="1916832"/>
            <a:ext cx="4572000" cy="1200329"/>
          </a:xfrm>
          <a:prstGeom prst="rect">
            <a:avLst/>
          </a:prstGeom>
          <a:solidFill>
            <a:srgbClr val="C00000"/>
          </a:solidFill>
        </p:spPr>
        <p:txBody>
          <a:bodyPr>
            <a:spAutoFit/>
          </a:bodyPr>
          <a:lstStyle/>
          <a:p>
            <a:r>
              <a:rPr lang="en-GB" dirty="0">
                <a:hlinkClick r:id="rId2"/>
              </a:rPr>
              <a:t>https://upload.wikimedia.org/wikipedia/commons/8/89/Millennial_views.svg</a:t>
            </a:r>
            <a:endParaRPr lang="en-GB" dirty="0"/>
          </a:p>
        </p:txBody>
      </p:sp>
    </p:spTree>
    <p:extLst>
      <p:ext uri="{BB962C8B-B14F-4D97-AF65-F5344CB8AC3E}">
        <p14:creationId xmlns:p14="http://schemas.microsoft.com/office/powerpoint/2010/main" val="1317797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340768"/>
            <a:ext cx="8352928" cy="4328120"/>
          </a:xfrm>
        </p:spPr>
        <p:txBody>
          <a:bodyPr/>
          <a:lstStyle/>
          <a:p>
            <a:pPr marL="0" indent="0" fontAlgn="auto">
              <a:buNone/>
            </a:pPr>
            <a:r>
              <a:rPr lang="en-GB" dirty="0" smtClean="0">
                <a:solidFill>
                  <a:srgbClr val="000000"/>
                </a:solidFill>
                <a:latin typeface="Calibri"/>
              </a:rPr>
              <a:t>Christ is going to return </a:t>
            </a:r>
            <a:r>
              <a:rPr lang="en-GB" sz="2800" dirty="0" smtClean="0">
                <a:solidFill>
                  <a:srgbClr val="000000"/>
                </a:solidFill>
                <a:latin typeface="Calibri"/>
              </a:rPr>
              <a:t>– John 14:3</a:t>
            </a:r>
          </a:p>
          <a:p>
            <a:pPr marL="0" indent="0" fontAlgn="auto">
              <a:buNone/>
            </a:pPr>
            <a:r>
              <a:rPr lang="en-GB" dirty="0">
                <a:solidFill>
                  <a:srgbClr val="000000"/>
                </a:solidFill>
                <a:latin typeface="Calibri"/>
              </a:rPr>
              <a:t>W</a:t>
            </a:r>
            <a:r>
              <a:rPr lang="en-GB" dirty="0" smtClean="0">
                <a:solidFill>
                  <a:srgbClr val="000000"/>
                </a:solidFill>
                <a:latin typeface="Calibri"/>
              </a:rPr>
              <a:t>e don’t/can’t know when</a:t>
            </a:r>
            <a:r>
              <a:rPr lang="en-GB" sz="2800" dirty="0">
                <a:solidFill>
                  <a:srgbClr val="000000"/>
                </a:solidFill>
                <a:latin typeface="Calibri"/>
              </a:rPr>
              <a:t> – Mark 13:32 </a:t>
            </a:r>
            <a:r>
              <a:rPr lang="en-GB" sz="2800" dirty="0" smtClean="0">
                <a:solidFill>
                  <a:srgbClr val="000000"/>
                </a:solidFill>
                <a:latin typeface="Calibri"/>
              </a:rPr>
              <a:t>–</a:t>
            </a:r>
            <a:r>
              <a:rPr lang="en-GB" dirty="0">
                <a:solidFill>
                  <a:srgbClr val="000000"/>
                </a:solidFill>
                <a:latin typeface="Calibri"/>
              </a:rPr>
              <a:t> but it will be ‘soon</a:t>
            </a:r>
            <a:r>
              <a:rPr lang="en-GB" dirty="0" smtClean="0">
                <a:solidFill>
                  <a:srgbClr val="000000"/>
                </a:solidFill>
                <a:latin typeface="Calibri"/>
              </a:rPr>
              <a:t>’</a:t>
            </a:r>
            <a:r>
              <a:rPr lang="en-GB" sz="2800" dirty="0">
                <a:solidFill>
                  <a:srgbClr val="000000"/>
                </a:solidFill>
                <a:latin typeface="Calibri"/>
              </a:rPr>
              <a:t> – </a:t>
            </a:r>
            <a:r>
              <a:rPr lang="en-GB" sz="2800" dirty="0" smtClean="0">
                <a:solidFill>
                  <a:srgbClr val="000000"/>
                </a:solidFill>
                <a:latin typeface="Calibri"/>
              </a:rPr>
              <a:t>Revelation 3:11 – </a:t>
            </a:r>
            <a:r>
              <a:rPr lang="en-GB" dirty="0">
                <a:solidFill>
                  <a:srgbClr val="000000"/>
                </a:solidFill>
                <a:latin typeface="Calibri"/>
              </a:rPr>
              <a:t>and unexpected </a:t>
            </a:r>
            <a:r>
              <a:rPr lang="en-GB" sz="2800" dirty="0">
                <a:solidFill>
                  <a:srgbClr val="000000"/>
                </a:solidFill>
                <a:latin typeface="Calibri"/>
              </a:rPr>
              <a:t>– 1 Thessalonians </a:t>
            </a:r>
            <a:r>
              <a:rPr lang="en-GB" sz="2800" dirty="0" smtClean="0">
                <a:solidFill>
                  <a:srgbClr val="000000"/>
                </a:solidFill>
                <a:latin typeface="Calibri"/>
              </a:rPr>
              <a:t>5:2</a:t>
            </a:r>
            <a:endParaRPr lang="en-GB" dirty="0" smtClean="0">
              <a:solidFill>
                <a:srgbClr val="000000"/>
              </a:solidFill>
              <a:latin typeface="Calibri"/>
            </a:endParaRPr>
          </a:p>
          <a:p>
            <a:pPr marL="0" indent="0" fontAlgn="auto">
              <a:buNone/>
            </a:pPr>
            <a:r>
              <a:rPr lang="en-GB" dirty="0" smtClean="0">
                <a:solidFill>
                  <a:srgbClr val="000000"/>
                </a:solidFill>
                <a:latin typeface="Calibri"/>
              </a:rPr>
              <a:t>There are some signs to expect:</a:t>
            </a:r>
          </a:p>
          <a:p>
            <a:pPr fontAlgn="auto">
              <a:buBlip>
                <a:blip r:embed="rId3"/>
              </a:buBlip>
            </a:pPr>
            <a:r>
              <a:rPr lang="en-GB" dirty="0">
                <a:solidFill>
                  <a:srgbClr val="000000"/>
                </a:solidFill>
                <a:latin typeface="Calibri"/>
              </a:rPr>
              <a:t>Persecution of Christians – </a:t>
            </a:r>
            <a:r>
              <a:rPr lang="en-GB" sz="2800" dirty="0">
                <a:solidFill>
                  <a:srgbClr val="000000"/>
                </a:solidFill>
                <a:latin typeface="Calibri"/>
              </a:rPr>
              <a:t>Mark 13:19-20</a:t>
            </a:r>
          </a:p>
          <a:p>
            <a:pPr fontAlgn="auto">
              <a:buBlip>
                <a:blip r:embed="rId3"/>
              </a:buBlip>
            </a:pPr>
            <a:r>
              <a:rPr lang="en-GB" dirty="0">
                <a:solidFill>
                  <a:srgbClr val="000000"/>
                </a:solidFill>
                <a:latin typeface="Calibri"/>
              </a:rPr>
              <a:t>False prophets and false Christs – </a:t>
            </a:r>
            <a:r>
              <a:rPr lang="en-GB" sz="2800" dirty="0">
                <a:solidFill>
                  <a:srgbClr val="000000"/>
                </a:solidFill>
                <a:latin typeface="Calibri"/>
              </a:rPr>
              <a:t>Mark 13:22</a:t>
            </a:r>
            <a:endParaRPr lang="en-GB" dirty="0">
              <a:solidFill>
                <a:srgbClr val="000000"/>
              </a:solidFill>
              <a:latin typeface="Calibri"/>
            </a:endParaRPr>
          </a:p>
          <a:p>
            <a:pPr fontAlgn="auto">
              <a:buBlip>
                <a:blip r:embed="rId3"/>
              </a:buBlip>
            </a:pPr>
            <a:r>
              <a:rPr lang="en-GB" dirty="0">
                <a:solidFill>
                  <a:srgbClr val="000000"/>
                </a:solidFill>
                <a:latin typeface="Calibri"/>
              </a:rPr>
              <a:t>The gospel to all nations – </a:t>
            </a:r>
            <a:r>
              <a:rPr lang="en-GB" sz="2800" dirty="0">
                <a:solidFill>
                  <a:srgbClr val="000000"/>
                </a:solidFill>
                <a:latin typeface="Calibri"/>
              </a:rPr>
              <a:t>Mark 13:10</a:t>
            </a:r>
          </a:p>
          <a:p>
            <a:pPr fontAlgn="auto">
              <a:buBlip>
                <a:blip r:embed="rId3"/>
              </a:buBlip>
            </a:pPr>
            <a:r>
              <a:rPr lang="en-GB" dirty="0">
                <a:solidFill>
                  <a:srgbClr val="000000"/>
                </a:solidFill>
                <a:latin typeface="Calibri"/>
              </a:rPr>
              <a:t>The sun and moon darkened – </a:t>
            </a:r>
            <a:r>
              <a:rPr lang="en-GB" sz="2800" dirty="0">
                <a:solidFill>
                  <a:srgbClr val="000000"/>
                </a:solidFill>
                <a:latin typeface="Calibri"/>
              </a:rPr>
              <a:t>Mark 13:24-25</a:t>
            </a:r>
          </a:p>
          <a:p>
            <a:pPr fontAlgn="auto">
              <a:buBlip>
                <a:blip r:embed="rId3"/>
              </a:buBlip>
            </a:pPr>
            <a:r>
              <a:rPr lang="en-GB" dirty="0">
                <a:solidFill>
                  <a:srgbClr val="000000"/>
                </a:solidFill>
                <a:latin typeface="Calibri"/>
              </a:rPr>
              <a:t>A man of lawlessness – </a:t>
            </a:r>
            <a:r>
              <a:rPr lang="en-GB" sz="2800" dirty="0">
                <a:solidFill>
                  <a:srgbClr val="000000"/>
                </a:solidFill>
                <a:latin typeface="Calibri"/>
              </a:rPr>
              <a:t>2 Thessalonians 2:1, 3-4</a:t>
            </a:r>
          </a:p>
        </p:txBody>
      </p:sp>
      <p:sp>
        <p:nvSpPr>
          <p:cNvPr id="2" name="Title 1"/>
          <p:cNvSpPr>
            <a:spLocks noGrp="1"/>
          </p:cNvSpPr>
          <p:nvPr>
            <p:ph type="title"/>
          </p:nvPr>
        </p:nvSpPr>
        <p:spPr>
          <a:xfrm>
            <a:off x="323528" y="3611"/>
            <a:ext cx="8496944" cy="1143000"/>
          </a:xfrm>
        </p:spPr>
        <p:txBody>
          <a:bodyPr/>
          <a:lstStyle/>
          <a:p>
            <a:r>
              <a:rPr lang="en-GB" dirty="0">
                <a:latin typeface="Calibri"/>
              </a:rPr>
              <a:t>Christ’s </a:t>
            </a:r>
            <a:r>
              <a:rPr lang="en-GB" dirty="0" smtClean="0">
                <a:latin typeface="Calibri"/>
              </a:rPr>
              <a:t>Return</a:t>
            </a:r>
            <a:endParaRPr lang="en-GB" b="1" i="0" u="none" strike="noStrike" baseline="0" dirty="0" smtClean="0">
              <a:solidFill>
                <a:srgbClr val="C00000"/>
              </a:solidFill>
              <a:latin typeface="Calibri"/>
            </a:endParaRPr>
          </a:p>
        </p:txBody>
      </p:sp>
      <p:sp>
        <p:nvSpPr>
          <p:cNvPr id="6" name="Rounded Rectangular Callout 5"/>
          <p:cNvSpPr/>
          <p:nvPr/>
        </p:nvSpPr>
        <p:spPr>
          <a:xfrm>
            <a:off x="2573415" y="3501008"/>
            <a:ext cx="5256584" cy="1880828"/>
          </a:xfrm>
          <a:prstGeom prst="wedgeRoundRectCallout">
            <a:avLst>
              <a:gd name="adj1" fmla="val 5318"/>
              <a:gd name="adj2" fmla="val -141943"/>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If </a:t>
            </a:r>
            <a:r>
              <a:rPr lang="en-GB" sz="2800" dirty="0">
                <a:solidFill>
                  <a:srgbClr val="C00000"/>
                </a:solidFill>
                <a:latin typeface="Calibri" panose="020F0502020204030204" pitchFamily="34" charset="0"/>
              </a:rPr>
              <a:t>I go and prepare a place for you, I will come back and take you to be with me that you also may be where I </a:t>
            </a:r>
            <a:r>
              <a:rPr lang="en-GB" sz="2800" dirty="0" smtClean="0">
                <a:solidFill>
                  <a:srgbClr val="C00000"/>
                </a:solidFill>
                <a:latin typeface="Calibri" panose="020F0502020204030204" pitchFamily="34" charset="0"/>
              </a:rPr>
              <a:t>am.</a:t>
            </a:r>
            <a:endParaRPr lang="en-GB" sz="2800" dirty="0">
              <a:solidFill>
                <a:srgbClr val="C00000"/>
              </a:solidFill>
              <a:latin typeface="Calibri" panose="020F0502020204030204" pitchFamily="34" charset="0"/>
            </a:endParaRPr>
          </a:p>
        </p:txBody>
      </p:sp>
      <p:sp>
        <p:nvSpPr>
          <p:cNvPr id="10" name="Rounded Rectangular Callout 9"/>
          <p:cNvSpPr/>
          <p:nvPr/>
        </p:nvSpPr>
        <p:spPr>
          <a:xfrm>
            <a:off x="2501407" y="3789040"/>
            <a:ext cx="2880320" cy="504056"/>
          </a:xfrm>
          <a:prstGeom prst="wedgeRoundRectCallout">
            <a:avLst>
              <a:gd name="adj1" fmla="val 14101"/>
              <a:gd name="adj2" fmla="val -22142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I am coming soon</a:t>
            </a:r>
          </a:p>
        </p:txBody>
      </p:sp>
      <p:sp>
        <p:nvSpPr>
          <p:cNvPr id="11" name="Rounded Rectangular Callout 10"/>
          <p:cNvSpPr/>
          <p:nvPr/>
        </p:nvSpPr>
        <p:spPr>
          <a:xfrm>
            <a:off x="2285383" y="3861048"/>
            <a:ext cx="5904656" cy="1478955"/>
          </a:xfrm>
          <a:prstGeom prst="wedgeRoundRectCallout">
            <a:avLst>
              <a:gd name="adj1" fmla="val 26388"/>
              <a:gd name="adj2" fmla="val -150126"/>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About </a:t>
            </a:r>
            <a:r>
              <a:rPr lang="en-GB" sz="2800" dirty="0">
                <a:solidFill>
                  <a:srgbClr val="C00000"/>
                </a:solidFill>
                <a:latin typeface="Calibri" panose="020F0502020204030204" pitchFamily="34" charset="0"/>
              </a:rPr>
              <a:t>that day or hour no one knows, not even the angels in heaven, nor the Son, but only the </a:t>
            </a:r>
            <a:r>
              <a:rPr lang="en-GB" sz="2800" dirty="0" smtClean="0">
                <a:solidFill>
                  <a:srgbClr val="C00000"/>
                </a:solidFill>
                <a:latin typeface="Calibri" panose="020F0502020204030204" pitchFamily="34" charset="0"/>
              </a:rPr>
              <a:t>Father.</a:t>
            </a:r>
            <a:endParaRPr lang="en-GB" sz="2800" dirty="0">
              <a:solidFill>
                <a:srgbClr val="C00000"/>
              </a:solidFill>
              <a:latin typeface="Calibri" panose="020F0502020204030204" pitchFamily="34" charset="0"/>
            </a:endParaRPr>
          </a:p>
        </p:txBody>
      </p:sp>
      <p:sp>
        <p:nvSpPr>
          <p:cNvPr id="7" name="Rounded Rectangular Callout 6"/>
          <p:cNvSpPr/>
          <p:nvPr/>
        </p:nvSpPr>
        <p:spPr>
          <a:xfrm>
            <a:off x="3797551" y="4509120"/>
            <a:ext cx="4464496" cy="1440160"/>
          </a:xfrm>
          <a:prstGeom prst="wedgeRoundRectCallout">
            <a:avLst>
              <a:gd name="adj1" fmla="val -56545"/>
              <a:gd name="adj2" fmla="val -13310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You </a:t>
            </a:r>
            <a:r>
              <a:rPr lang="en-GB" sz="2800" dirty="0">
                <a:solidFill>
                  <a:srgbClr val="C00000"/>
                </a:solidFill>
                <a:latin typeface="Calibri" panose="020F0502020204030204" pitchFamily="34" charset="0"/>
              </a:rPr>
              <a:t>know very well that the day of the Lord will come like a thief in the night.</a:t>
            </a:r>
          </a:p>
        </p:txBody>
      </p:sp>
      <p:sp>
        <p:nvSpPr>
          <p:cNvPr id="8" name="Rounded Rectangular Callout 7"/>
          <p:cNvSpPr/>
          <p:nvPr/>
        </p:nvSpPr>
        <p:spPr>
          <a:xfrm>
            <a:off x="917231" y="5517232"/>
            <a:ext cx="6120680" cy="864096"/>
          </a:xfrm>
          <a:prstGeom prst="wedgeRoundRectCallout">
            <a:avLst>
              <a:gd name="adj1" fmla="val 49714"/>
              <a:gd name="adj2" fmla="val -103938"/>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False </a:t>
            </a:r>
            <a:r>
              <a:rPr lang="en-GB" sz="2800" dirty="0">
                <a:solidFill>
                  <a:srgbClr val="C00000"/>
                </a:solidFill>
                <a:latin typeface="Calibri" panose="020F0502020204030204" pitchFamily="34" charset="0"/>
              </a:rPr>
              <a:t>messiahs and false prophets will appear and perform signs and wonders</a:t>
            </a:r>
          </a:p>
        </p:txBody>
      </p:sp>
      <p:sp>
        <p:nvSpPr>
          <p:cNvPr id="9" name="Rounded Rectangular Callout 8"/>
          <p:cNvSpPr/>
          <p:nvPr/>
        </p:nvSpPr>
        <p:spPr>
          <a:xfrm>
            <a:off x="179512" y="1772816"/>
            <a:ext cx="7776864" cy="1872208"/>
          </a:xfrm>
          <a:prstGeom prst="wedgeRoundRectCallout">
            <a:avLst>
              <a:gd name="adj1" fmla="val 30518"/>
              <a:gd name="adj2" fmla="val 7578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Those </a:t>
            </a:r>
            <a:r>
              <a:rPr lang="en-GB" sz="2800" dirty="0">
                <a:solidFill>
                  <a:srgbClr val="C00000"/>
                </a:solidFill>
                <a:latin typeface="Calibri" panose="020F0502020204030204" pitchFamily="34" charset="0"/>
              </a:rPr>
              <a:t>will be days of distress unequalled from the beginning, when God created the world, until now – and never to be equalled </a:t>
            </a:r>
            <a:r>
              <a:rPr lang="en-GB" sz="2800" dirty="0" smtClean="0">
                <a:solidFill>
                  <a:srgbClr val="C00000"/>
                </a:solidFill>
                <a:latin typeface="Calibri" panose="020F0502020204030204" pitchFamily="34" charset="0"/>
              </a:rPr>
              <a:t>again. If </a:t>
            </a:r>
            <a:r>
              <a:rPr lang="en-GB" sz="2800" dirty="0">
                <a:solidFill>
                  <a:srgbClr val="C00000"/>
                </a:solidFill>
                <a:latin typeface="Calibri" panose="020F0502020204030204" pitchFamily="34" charset="0"/>
              </a:rPr>
              <a:t>the Lord had not cut short those days, no one would survive.</a:t>
            </a:r>
          </a:p>
        </p:txBody>
      </p:sp>
      <p:sp>
        <p:nvSpPr>
          <p:cNvPr id="12" name="Rounded Rectangular Callout 11"/>
          <p:cNvSpPr/>
          <p:nvPr/>
        </p:nvSpPr>
        <p:spPr>
          <a:xfrm>
            <a:off x="1637311" y="3501008"/>
            <a:ext cx="3816424" cy="1008112"/>
          </a:xfrm>
          <a:prstGeom prst="wedgeRoundRectCallout">
            <a:avLst>
              <a:gd name="adj1" fmla="val 75619"/>
              <a:gd name="adj2" fmla="val 12834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gospel must first be preached to all nations.</a:t>
            </a:r>
          </a:p>
        </p:txBody>
      </p:sp>
      <p:sp>
        <p:nvSpPr>
          <p:cNvPr id="13" name="Rounded Rectangular Callout 12"/>
          <p:cNvSpPr/>
          <p:nvPr/>
        </p:nvSpPr>
        <p:spPr>
          <a:xfrm>
            <a:off x="269159" y="2132856"/>
            <a:ext cx="7992888" cy="2736304"/>
          </a:xfrm>
          <a:prstGeom prst="wedgeRoundRectCallout">
            <a:avLst>
              <a:gd name="adj1" fmla="val 34659"/>
              <a:gd name="adj2" fmla="val 10663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Don’t let anyone deceive you in any way, for that day will not come until the rebellion occurs and the man of </a:t>
            </a:r>
            <a:r>
              <a:rPr lang="en-GB" sz="2800" dirty="0" smtClean="0">
                <a:solidFill>
                  <a:srgbClr val="C00000"/>
                </a:solidFill>
                <a:latin typeface="Calibri" panose="020F0502020204030204" pitchFamily="34" charset="0"/>
              </a:rPr>
              <a:t>lawlessness </a:t>
            </a:r>
            <a:r>
              <a:rPr lang="en-GB" sz="2800" dirty="0">
                <a:solidFill>
                  <a:srgbClr val="C00000"/>
                </a:solidFill>
                <a:latin typeface="Calibri" panose="020F0502020204030204" pitchFamily="34" charset="0"/>
              </a:rPr>
              <a:t>is </a:t>
            </a:r>
            <a:r>
              <a:rPr lang="en-GB" sz="2800" dirty="0" smtClean="0">
                <a:solidFill>
                  <a:srgbClr val="C00000"/>
                </a:solidFill>
                <a:latin typeface="Calibri" panose="020F0502020204030204" pitchFamily="34" charset="0"/>
              </a:rPr>
              <a:t>revealed</a:t>
            </a:r>
            <a:r>
              <a:rPr lang="en-GB" sz="2800" dirty="0">
                <a:solidFill>
                  <a:srgbClr val="C00000"/>
                </a:solidFill>
                <a:latin typeface="Calibri" panose="020F0502020204030204" pitchFamily="34" charset="0"/>
              </a:rPr>
              <a:t> </a:t>
            </a:r>
            <a:r>
              <a:rPr lang="en-GB" sz="2800" dirty="0" smtClean="0">
                <a:solidFill>
                  <a:srgbClr val="C00000"/>
                </a:solidFill>
                <a:latin typeface="Calibri" panose="020F0502020204030204" pitchFamily="34" charset="0"/>
              </a:rPr>
              <a:t>... He </a:t>
            </a:r>
            <a:r>
              <a:rPr lang="en-GB" sz="2800" dirty="0">
                <a:solidFill>
                  <a:srgbClr val="C00000"/>
                </a:solidFill>
                <a:latin typeface="Calibri" panose="020F0502020204030204" pitchFamily="34" charset="0"/>
              </a:rPr>
              <a:t>will oppose and will exalt himself over everything that is called God or is worshipped, so that he sets himself up in God’s temple, proclaiming himself to be God.</a:t>
            </a:r>
          </a:p>
        </p:txBody>
      </p:sp>
      <p:sp>
        <p:nvSpPr>
          <p:cNvPr id="14" name="Rounded Rectangular Callout 13"/>
          <p:cNvSpPr/>
          <p:nvPr/>
        </p:nvSpPr>
        <p:spPr>
          <a:xfrm>
            <a:off x="989239" y="2852936"/>
            <a:ext cx="6768752" cy="1440160"/>
          </a:xfrm>
          <a:prstGeom prst="wedgeRoundRectCallout">
            <a:avLst>
              <a:gd name="adj1" fmla="val 49325"/>
              <a:gd name="adj2" fmla="val 162667"/>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The </a:t>
            </a:r>
            <a:r>
              <a:rPr lang="en-GB" sz="2800" dirty="0">
                <a:solidFill>
                  <a:srgbClr val="C00000"/>
                </a:solidFill>
                <a:latin typeface="Calibri" panose="020F0502020204030204" pitchFamily="34" charset="0"/>
              </a:rPr>
              <a:t>sun will be </a:t>
            </a:r>
            <a:r>
              <a:rPr lang="en-GB" sz="2800" dirty="0" smtClean="0">
                <a:solidFill>
                  <a:srgbClr val="C00000"/>
                </a:solidFill>
                <a:latin typeface="Calibri" panose="020F0502020204030204" pitchFamily="34" charset="0"/>
              </a:rPr>
              <a:t>darkened, and </a:t>
            </a:r>
            <a:r>
              <a:rPr lang="en-GB" sz="2800" dirty="0">
                <a:solidFill>
                  <a:srgbClr val="C00000"/>
                </a:solidFill>
                <a:latin typeface="Calibri" panose="020F0502020204030204" pitchFamily="34" charset="0"/>
              </a:rPr>
              <a:t>the moon will not give its </a:t>
            </a:r>
            <a:r>
              <a:rPr lang="en-GB" sz="2800" dirty="0" smtClean="0">
                <a:solidFill>
                  <a:srgbClr val="C00000"/>
                </a:solidFill>
                <a:latin typeface="Calibri" panose="020F0502020204030204" pitchFamily="34" charset="0"/>
              </a:rPr>
              <a:t>light; the </a:t>
            </a:r>
            <a:r>
              <a:rPr lang="en-GB" sz="2800" dirty="0">
                <a:solidFill>
                  <a:srgbClr val="C00000"/>
                </a:solidFill>
                <a:latin typeface="Calibri" panose="020F0502020204030204" pitchFamily="34" charset="0"/>
              </a:rPr>
              <a:t>stars will fall from the sky</a:t>
            </a:r>
            <a:r>
              <a:rPr lang="en-GB" sz="2800" dirty="0" smtClean="0">
                <a:solidFill>
                  <a:srgbClr val="C00000"/>
                </a:solidFill>
                <a:latin typeface="Calibri" panose="020F0502020204030204" pitchFamily="34" charset="0"/>
              </a:rPr>
              <a:t>, and </a:t>
            </a:r>
            <a:r>
              <a:rPr lang="en-GB" sz="2800" dirty="0">
                <a:solidFill>
                  <a:srgbClr val="C00000"/>
                </a:solidFill>
                <a:latin typeface="Calibri" panose="020F0502020204030204" pitchFamily="34" charset="0"/>
              </a:rPr>
              <a:t>the heavenly bodies will be shaken</a:t>
            </a:r>
          </a:p>
        </p:txBody>
      </p:sp>
    </p:spTree>
    <p:extLst>
      <p:ext uri="{BB962C8B-B14F-4D97-AF65-F5344CB8AC3E}">
        <p14:creationId xmlns:p14="http://schemas.microsoft.com/office/powerpoint/2010/main" val="5385799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4" fill="hold" grpId="1" nodeType="clickEffect">
                                  <p:stCondLst>
                                    <p:cond delay="0"/>
                                  </p:stCondLst>
                                  <p:childTnLst>
                                    <p:animEffect transition="out" filter="wipe(down)">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fade">
                                      <p:cBhvr>
                                        <p:cTn id="55" dur="500"/>
                                        <p:tgtEl>
                                          <p:spTgt spid="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xit" presetSubtype="4" fill="hold" grpId="1" nodeType="clickEffect">
                                  <p:stCondLst>
                                    <p:cond delay="0"/>
                                  </p:stCondLst>
                                  <p:childTnLst>
                                    <p:animEffect transition="out" filter="wipe(down)">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Effect transition="in" filter="fade">
                                      <p:cBhvr>
                                        <p:cTn id="74" dur="500"/>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
                                            <p:txEl>
                                              <p:pRg st="5" end="5"/>
                                            </p:txEl>
                                          </p:spTgt>
                                        </p:tgtEl>
                                        <p:attrNameLst>
                                          <p:attrName>style.visibility</p:attrName>
                                        </p:attrNameLst>
                                      </p:cBhvr>
                                      <p:to>
                                        <p:strVal val="visible"/>
                                      </p:to>
                                    </p:set>
                                    <p:animEffect transition="in" filter="fade">
                                      <p:cBhvr>
                                        <p:cTn id="88" dur="500"/>
                                        <p:tgtEl>
                                          <p:spTgt spid="3">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xit" presetSubtype="4" fill="hold" grpId="1" nodeType="clickEffect">
                                  <p:stCondLst>
                                    <p:cond delay="0"/>
                                  </p:stCondLst>
                                  <p:childTnLst>
                                    <p:animEffect transition="out" filter="wipe(down)">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3">
                                            <p:txEl>
                                              <p:pRg st="6" end="6"/>
                                            </p:txEl>
                                          </p:spTgt>
                                        </p:tgtEl>
                                        <p:attrNameLst>
                                          <p:attrName>style.visibility</p:attrName>
                                        </p:attrNameLst>
                                      </p:cBhvr>
                                      <p:to>
                                        <p:strVal val="visible"/>
                                      </p:to>
                                    </p:set>
                                    <p:animEffect transition="in" filter="fade">
                                      <p:cBhvr>
                                        <p:cTn id="102" dur="500"/>
                                        <p:tgtEl>
                                          <p:spTgt spid="3">
                                            <p:txEl>
                                              <p:pRg st="6" end="6"/>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ipe(down)">
                                      <p:cBhvr>
                                        <p:cTn id="107" dur="5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xit" presetSubtype="4" fill="hold" grpId="1" nodeType="clickEffect">
                                  <p:stCondLst>
                                    <p:cond delay="0"/>
                                  </p:stCondLst>
                                  <p:childTnLst>
                                    <p:animEffect transition="out" filter="wipe(down)">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grpId="0" nodeType="afterEffect">
                                  <p:stCondLst>
                                    <p:cond delay="0"/>
                                  </p:stCondLst>
                                  <p:childTnLst>
                                    <p:set>
                                      <p:cBhvr>
                                        <p:cTn id="115" dur="1" fill="hold">
                                          <p:stCondLst>
                                            <p:cond delay="0"/>
                                          </p:stCondLst>
                                        </p:cTn>
                                        <p:tgtEl>
                                          <p:spTgt spid="3">
                                            <p:txEl>
                                              <p:pRg st="7" end="7"/>
                                            </p:txEl>
                                          </p:spTgt>
                                        </p:tgtEl>
                                        <p:attrNameLst>
                                          <p:attrName>style.visibility</p:attrName>
                                        </p:attrNameLst>
                                      </p:cBhvr>
                                      <p:to>
                                        <p:strVal val="visible"/>
                                      </p:to>
                                    </p:set>
                                    <p:animEffect transition="in" filter="fade">
                                      <p:cBhvr>
                                        <p:cTn id="116" dur="500"/>
                                        <p:tgtEl>
                                          <p:spTgt spid="3">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wipe(down)">
                                      <p:cBhvr>
                                        <p:cTn id="121" dur="500"/>
                                        <p:tgtEl>
                                          <p:spTgt spid="13"/>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xit" presetSubtype="4" fill="hold" grpId="1" nodeType="clickEffect">
                                  <p:stCondLst>
                                    <p:cond delay="0"/>
                                  </p:stCondLst>
                                  <p:childTnLst>
                                    <p:animEffect transition="out" filter="wipe(down)">
                                      <p:cBhvr>
                                        <p:cTn id="125" dur="500"/>
                                        <p:tgtEl>
                                          <p:spTgt spid="13"/>
                                        </p:tgtEl>
                                      </p:cBhvr>
                                    </p:animEffect>
                                    <p:set>
                                      <p:cBhvr>
                                        <p:cTn id="1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uiExpand="1" animBg="1"/>
      <p:bldP spid="6" grpId="1" uiExpand="1" animBg="1"/>
      <p:bldP spid="10" grpId="0" animBg="1"/>
      <p:bldP spid="10" grpId="1" animBg="1"/>
      <p:bldP spid="11" grpId="0" animBg="1"/>
      <p:bldP spid="11" grpId="1" animBg="1"/>
      <p:bldP spid="7" grpId="0" animBg="1"/>
      <p:bldP spid="7" grpId="1" animBg="1"/>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1340768"/>
            <a:ext cx="8352928" cy="4328120"/>
          </a:xfrm>
        </p:spPr>
        <p:txBody>
          <a:bodyPr/>
          <a:lstStyle/>
          <a:p>
            <a:pPr marL="0" indent="0" fontAlgn="auto">
              <a:buNone/>
            </a:pPr>
            <a:r>
              <a:rPr lang="en-GB" dirty="0" smtClean="0">
                <a:solidFill>
                  <a:srgbClr val="000000"/>
                </a:solidFill>
                <a:latin typeface="Calibri"/>
              </a:rPr>
              <a:t>A “thousand </a:t>
            </a:r>
            <a:r>
              <a:rPr lang="en-GB" dirty="0">
                <a:solidFill>
                  <a:srgbClr val="000000"/>
                </a:solidFill>
                <a:latin typeface="Calibri"/>
              </a:rPr>
              <a:t>years” </a:t>
            </a:r>
            <a:r>
              <a:rPr lang="en-GB" dirty="0" smtClean="0">
                <a:solidFill>
                  <a:srgbClr val="000000"/>
                </a:solidFill>
                <a:latin typeface="Calibri"/>
              </a:rPr>
              <a:t>– </a:t>
            </a:r>
            <a:r>
              <a:rPr lang="en-GB" sz="2800" dirty="0" smtClean="0">
                <a:solidFill>
                  <a:srgbClr val="000000"/>
                </a:solidFill>
                <a:latin typeface="Calibri"/>
              </a:rPr>
              <a:t>Revelation 20:4-6 </a:t>
            </a:r>
            <a:r>
              <a:rPr lang="en-GB" dirty="0" smtClean="0">
                <a:solidFill>
                  <a:srgbClr val="000000"/>
                </a:solidFill>
                <a:latin typeface="Calibri"/>
              </a:rPr>
              <a:t>– which could be:</a:t>
            </a:r>
          </a:p>
          <a:p>
            <a:pPr marL="546100" fontAlgn="auto"/>
            <a:r>
              <a:rPr lang="en-GB" dirty="0" smtClean="0">
                <a:solidFill>
                  <a:srgbClr val="000000"/>
                </a:solidFill>
                <a:latin typeface="Calibri"/>
              </a:rPr>
              <a:t>1000 years</a:t>
            </a:r>
          </a:p>
          <a:p>
            <a:pPr marL="546100" fontAlgn="auto"/>
            <a:r>
              <a:rPr lang="en-GB" dirty="0" smtClean="0">
                <a:solidFill>
                  <a:srgbClr val="000000"/>
                </a:solidFill>
                <a:latin typeface="Calibri"/>
              </a:rPr>
              <a:t>A complete (and lengthy) period</a:t>
            </a:r>
          </a:p>
          <a:p>
            <a:pPr marL="0" indent="0" fontAlgn="auto">
              <a:buNone/>
            </a:pPr>
            <a:r>
              <a:rPr lang="en-GB" dirty="0" smtClean="0">
                <a:solidFill>
                  <a:srgbClr val="000000"/>
                </a:solidFill>
                <a:latin typeface="Calibri"/>
              </a:rPr>
              <a:t>During this(?) </a:t>
            </a:r>
            <a:r>
              <a:rPr lang="en-GB" dirty="0" smtClean="0"/>
              <a:t>Satan + demons </a:t>
            </a:r>
            <a:r>
              <a:rPr lang="en-GB" dirty="0"/>
              <a:t>will be completely removed from the Earth </a:t>
            </a:r>
            <a:r>
              <a:rPr lang="en-GB" dirty="0" smtClean="0"/>
              <a:t>– </a:t>
            </a:r>
            <a:r>
              <a:rPr lang="en-GB" sz="2800" dirty="0" smtClean="0"/>
              <a:t>Revelation 20:1-3</a:t>
            </a:r>
            <a:endParaRPr lang="en-GB" dirty="0" smtClean="0"/>
          </a:p>
          <a:p>
            <a:pPr marL="546100" fontAlgn="auto"/>
            <a:r>
              <a:rPr lang="en-GB" dirty="0" smtClean="0">
                <a:solidFill>
                  <a:srgbClr val="000000"/>
                </a:solidFill>
                <a:latin typeface="Calibri"/>
              </a:rPr>
              <a:t>In some senses this has happened</a:t>
            </a:r>
            <a:r>
              <a:rPr lang="en-GB" dirty="0">
                <a:solidFill>
                  <a:srgbClr val="000000"/>
                </a:solidFill>
                <a:latin typeface="Calibri"/>
              </a:rPr>
              <a:t> – </a:t>
            </a:r>
            <a:r>
              <a:rPr lang="en-GB" sz="2800" dirty="0">
                <a:latin typeface="Calibri"/>
              </a:rPr>
              <a:t>Matthew 12:28, Acts 28:31</a:t>
            </a:r>
          </a:p>
          <a:p>
            <a:pPr marL="546100" fontAlgn="auto"/>
            <a:r>
              <a:rPr lang="en-GB" dirty="0" smtClean="0">
                <a:solidFill>
                  <a:srgbClr val="000000"/>
                </a:solidFill>
                <a:latin typeface="Calibri"/>
              </a:rPr>
              <a:t>In other senses it hasn’t yet happened </a:t>
            </a:r>
            <a:r>
              <a:rPr lang="en-GB" dirty="0">
                <a:solidFill>
                  <a:srgbClr val="000000"/>
                </a:solidFill>
                <a:latin typeface="Calibri"/>
              </a:rPr>
              <a:t>– </a:t>
            </a:r>
            <a:r>
              <a:rPr lang="en-GB" dirty="0" smtClean="0">
                <a:solidFill>
                  <a:srgbClr val="000000"/>
                </a:solidFill>
                <a:latin typeface="Calibri"/>
              </a:rPr>
              <a:t/>
            </a:r>
            <a:br>
              <a:rPr lang="en-GB" dirty="0" smtClean="0">
                <a:solidFill>
                  <a:srgbClr val="000000"/>
                </a:solidFill>
                <a:latin typeface="Calibri"/>
              </a:rPr>
            </a:br>
            <a:r>
              <a:rPr lang="en-GB" sz="2800" dirty="0" smtClean="0">
                <a:latin typeface="Calibri"/>
              </a:rPr>
              <a:t>1 Peter 5:8</a:t>
            </a:r>
            <a:endParaRPr lang="en-GB" sz="2800" dirty="0">
              <a:latin typeface="Calibri"/>
            </a:endParaRPr>
          </a:p>
        </p:txBody>
      </p:sp>
      <p:sp>
        <p:nvSpPr>
          <p:cNvPr id="2" name="Title 1"/>
          <p:cNvSpPr>
            <a:spLocks noGrp="1"/>
          </p:cNvSpPr>
          <p:nvPr>
            <p:ph type="title"/>
          </p:nvPr>
        </p:nvSpPr>
        <p:spPr>
          <a:xfrm>
            <a:off x="323528" y="3611"/>
            <a:ext cx="8496944" cy="1143000"/>
          </a:xfrm>
        </p:spPr>
        <p:txBody>
          <a:bodyPr/>
          <a:lstStyle/>
          <a:p>
            <a:r>
              <a:rPr lang="en-GB" dirty="0">
                <a:latin typeface="Calibri"/>
              </a:rPr>
              <a:t>Christ’s </a:t>
            </a:r>
            <a:r>
              <a:rPr lang="en-GB" dirty="0" smtClean="0">
                <a:latin typeface="Calibri"/>
              </a:rPr>
              <a:t>Reign</a:t>
            </a:r>
            <a:endParaRPr lang="en-GB" b="1" i="0" u="none" strike="noStrike" baseline="0" dirty="0" smtClean="0">
              <a:solidFill>
                <a:srgbClr val="C00000"/>
              </a:solidFill>
              <a:latin typeface="Calibri"/>
            </a:endParaRPr>
          </a:p>
        </p:txBody>
      </p:sp>
      <p:sp>
        <p:nvSpPr>
          <p:cNvPr id="6" name="Rounded Rectangular Callout 5"/>
          <p:cNvSpPr/>
          <p:nvPr/>
        </p:nvSpPr>
        <p:spPr>
          <a:xfrm>
            <a:off x="575048" y="3241975"/>
            <a:ext cx="7848872" cy="1880828"/>
          </a:xfrm>
          <a:prstGeom prst="wedgeRoundRectCallout">
            <a:avLst>
              <a:gd name="adj1" fmla="val 22968"/>
              <a:gd name="adj2" fmla="val -12915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I saw thrones on which were seated those who had been given authority to judge. </a:t>
            </a:r>
            <a:r>
              <a:rPr lang="en-GB" sz="2800" dirty="0" smtClean="0">
                <a:solidFill>
                  <a:srgbClr val="C00000"/>
                </a:solidFill>
                <a:latin typeface="Calibri" panose="020F0502020204030204" pitchFamily="34" charset="0"/>
              </a:rPr>
              <a:t>And … the </a:t>
            </a:r>
            <a:r>
              <a:rPr lang="en-GB" sz="2800" dirty="0">
                <a:solidFill>
                  <a:srgbClr val="C00000"/>
                </a:solidFill>
                <a:latin typeface="Calibri" panose="020F0502020204030204" pitchFamily="34" charset="0"/>
              </a:rPr>
              <a:t>souls of those who had been beheaded </a:t>
            </a:r>
            <a:r>
              <a:rPr lang="en-GB" sz="2800" dirty="0" smtClean="0">
                <a:solidFill>
                  <a:srgbClr val="C00000"/>
                </a:solidFill>
                <a:latin typeface="Calibri" panose="020F0502020204030204" pitchFamily="34" charset="0"/>
              </a:rPr>
              <a:t>... </a:t>
            </a:r>
            <a:r>
              <a:rPr lang="en-GB" sz="2800" dirty="0">
                <a:solidFill>
                  <a:srgbClr val="C00000"/>
                </a:solidFill>
                <a:latin typeface="Calibri" panose="020F0502020204030204" pitchFamily="34" charset="0"/>
              </a:rPr>
              <a:t>They came to life and reigned with Christ for a thousand years.</a:t>
            </a:r>
          </a:p>
        </p:txBody>
      </p:sp>
      <p:sp>
        <p:nvSpPr>
          <p:cNvPr id="10" name="Rounded Rectangular Callout 9"/>
          <p:cNvSpPr/>
          <p:nvPr/>
        </p:nvSpPr>
        <p:spPr>
          <a:xfrm>
            <a:off x="287016" y="5690247"/>
            <a:ext cx="7704856" cy="936104"/>
          </a:xfrm>
          <a:prstGeom prst="wedgeRoundRectCallout">
            <a:avLst>
              <a:gd name="adj1" fmla="val -33427"/>
              <a:gd name="adj2" fmla="val -6695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If </a:t>
            </a:r>
            <a:r>
              <a:rPr lang="en-GB" sz="2800" dirty="0">
                <a:solidFill>
                  <a:srgbClr val="C00000"/>
                </a:solidFill>
                <a:latin typeface="Calibri" panose="020F0502020204030204" pitchFamily="34" charset="0"/>
              </a:rPr>
              <a:t>it is by the Spirit of God that I drive out demons, then the kingdom of God has come upon </a:t>
            </a:r>
            <a:r>
              <a:rPr lang="en-GB" sz="2800" dirty="0" smtClean="0">
                <a:solidFill>
                  <a:srgbClr val="C00000"/>
                </a:solidFill>
                <a:latin typeface="Calibri" panose="020F0502020204030204" pitchFamily="34" charset="0"/>
              </a:rPr>
              <a:t>you.</a:t>
            </a:r>
            <a:endParaRPr lang="en-GB" sz="2800" dirty="0">
              <a:solidFill>
                <a:srgbClr val="C00000"/>
              </a:solidFill>
              <a:latin typeface="Calibri" panose="020F0502020204030204" pitchFamily="34" charset="0"/>
            </a:endParaRPr>
          </a:p>
        </p:txBody>
      </p:sp>
      <p:sp>
        <p:nvSpPr>
          <p:cNvPr id="11" name="Rounded Rectangular Callout 10"/>
          <p:cNvSpPr/>
          <p:nvPr/>
        </p:nvSpPr>
        <p:spPr>
          <a:xfrm>
            <a:off x="251520" y="980728"/>
            <a:ext cx="8208912" cy="2343051"/>
          </a:xfrm>
          <a:prstGeom prst="wedgeRoundRectCallout">
            <a:avLst>
              <a:gd name="adj1" fmla="val 26859"/>
              <a:gd name="adj2" fmla="val 66012"/>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I saw an angel </a:t>
            </a:r>
            <a:r>
              <a:rPr lang="en-GB" sz="2800" dirty="0" smtClean="0">
                <a:solidFill>
                  <a:srgbClr val="C00000"/>
                </a:solidFill>
                <a:latin typeface="Calibri" panose="020F0502020204030204" pitchFamily="34" charset="0"/>
              </a:rPr>
              <a:t>… he </a:t>
            </a:r>
            <a:r>
              <a:rPr lang="en-GB" sz="2800" dirty="0">
                <a:solidFill>
                  <a:srgbClr val="C00000"/>
                </a:solidFill>
                <a:latin typeface="Calibri" panose="020F0502020204030204" pitchFamily="34" charset="0"/>
              </a:rPr>
              <a:t>seized the </a:t>
            </a:r>
            <a:r>
              <a:rPr lang="en-GB" sz="2800" dirty="0" smtClean="0">
                <a:solidFill>
                  <a:srgbClr val="C00000"/>
                </a:solidFill>
                <a:latin typeface="Calibri" panose="020F0502020204030204" pitchFamily="34" charset="0"/>
              </a:rPr>
              <a:t>dragon … </a:t>
            </a:r>
            <a:r>
              <a:rPr lang="en-GB" sz="2800" dirty="0">
                <a:solidFill>
                  <a:srgbClr val="C00000"/>
                </a:solidFill>
                <a:latin typeface="Calibri" panose="020F0502020204030204" pitchFamily="34" charset="0"/>
              </a:rPr>
              <a:t>who is the devil, or Satan, and bound him for a thousand years. </a:t>
            </a:r>
            <a:r>
              <a:rPr lang="en-GB" sz="2800" dirty="0" smtClean="0">
                <a:solidFill>
                  <a:srgbClr val="C00000"/>
                </a:solidFill>
                <a:latin typeface="Calibri" panose="020F0502020204030204" pitchFamily="34" charset="0"/>
              </a:rPr>
              <a:t>He </a:t>
            </a:r>
            <a:r>
              <a:rPr lang="en-GB" sz="2800" dirty="0">
                <a:solidFill>
                  <a:srgbClr val="C00000"/>
                </a:solidFill>
                <a:latin typeface="Calibri" panose="020F0502020204030204" pitchFamily="34" charset="0"/>
              </a:rPr>
              <a:t>threw him into the Abyss, and locked and sealed it over </a:t>
            </a:r>
            <a:r>
              <a:rPr lang="en-GB" sz="2800" dirty="0" smtClean="0">
                <a:solidFill>
                  <a:srgbClr val="C00000"/>
                </a:solidFill>
                <a:latin typeface="Calibri" panose="020F0502020204030204" pitchFamily="34" charset="0"/>
              </a:rPr>
              <a:t>him … </a:t>
            </a:r>
            <a:r>
              <a:rPr lang="en-GB" sz="2800" dirty="0">
                <a:solidFill>
                  <a:srgbClr val="C00000"/>
                </a:solidFill>
                <a:latin typeface="Calibri" panose="020F0502020204030204" pitchFamily="34" charset="0"/>
              </a:rPr>
              <a:t>until the thousand years were ended. After that, he must be set free for a short time.</a:t>
            </a:r>
          </a:p>
        </p:txBody>
      </p:sp>
      <p:sp>
        <p:nvSpPr>
          <p:cNvPr id="7" name="Rounded Rectangular Callout 6"/>
          <p:cNvSpPr/>
          <p:nvPr/>
        </p:nvSpPr>
        <p:spPr>
          <a:xfrm>
            <a:off x="791072" y="3890047"/>
            <a:ext cx="6984776" cy="936104"/>
          </a:xfrm>
          <a:prstGeom prst="wedgeRoundRectCallout">
            <a:avLst>
              <a:gd name="adj1" fmla="val 20297"/>
              <a:gd name="adj2" fmla="val 155831"/>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C00000"/>
                </a:solidFill>
                <a:latin typeface="Calibri" panose="020F0502020204030204" pitchFamily="34" charset="0"/>
              </a:rPr>
              <a:t>Your enemy the devil prowls around like a roaring lion looking for someone to </a:t>
            </a:r>
            <a:r>
              <a:rPr lang="en-GB" sz="2800" dirty="0" smtClean="0">
                <a:solidFill>
                  <a:srgbClr val="C00000"/>
                </a:solidFill>
                <a:latin typeface="Calibri" panose="020F0502020204030204" pitchFamily="34" charset="0"/>
              </a:rPr>
              <a:t>devour.</a:t>
            </a:r>
            <a:endParaRPr lang="en-GB" sz="2800" dirty="0">
              <a:solidFill>
                <a:srgbClr val="C00000"/>
              </a:solidFill>
              <a:latin typeface="Calibri" panose="020F0502020204030204" pitchFamily="34" charset="0"/>
            </a:endParaRPr>
          </a:p>
        </p:txBody>
      </p:sp>
      <p:sp>
        <p:nvSpPr>
          <p:cNvPr id="8" name="Rounded Rectangular Callout 7"/>
          <p:cNvSpPr/>
          <p:nvPr/>
        </p:nvSpPr>
        <p:spPr>
          <a:xfrm>
            <a:off x="107504" y="5661249"/>
            <a:ext cx="9001000" cy="1152127"/>
          </a:xfrm>
          <a:prstGeom prst="wedgeRoundRectCallout">
            <a:avLst>
              <a:gd name="adj1" fmla="val -17998"/>
              <a:gd name="adj2" fmla="val -64850"/>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C00000"/>
                </a:solidFill>
                <a:latin typeface="Calibri" panose="020F0502020204030204" pitchFamily="34" charset="0"/>
              </a:rPr>
              <a:t>He </a:t>
            </a:r>
            <a:r>
              <a:rPr lang="en-GB" sz="2800" dirty="0">
                <a:solidFill>
                  <a:srgbClr val="C00000"/>
                </a:solidFill>
                <a:latin typeface="Calibri" panose="020F0502020204030204" pitchFamily="34" charset="0"/>
              </a:rPr>
              <a:t>proclaimed the kingdom of God and taught about the Lord Jesus Christ – with all boldness and </a:t>
            </a:r>
            <a:r>
              <a:rPr lang="en-GB" sz="2800" i="1" dirty="0">
                <a:solidFill>
                  <a:srgbClr val="C00000"/>
                </a:solidFill>
                <a:latin typeface="Calibri" panose="020F0502020204030204" pitchFamily="34" charset="0"/>
              </a:rPr>
              <a:t>without hindrance</a:t>
            </a:r>
          </a:p>
        </p:txBody>
      </p:sp>
    </p:spTree>
    <p:extLst>
      <p:ext uri="{BB962C8B-B14F-4D97-AF65-F5344CB8AC3E}">
        <p14:creationId xmlns:p14="http://schemas.microsoft.com/office/powerpoint/2010/main" val="25780275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grpId="1" nodeType="clickEffect">
                                  <p:stCondLst>
                                    <p:cond delay="0"/>
                                  </p:stCondLst>
                                  <p:childTnLst>
                                    <p:animEffect transition="out" filter="wipe(down)">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Effect transition="in" filter="fade">
                                      <p:cBhvr>
                                        <p:cTn id="69" dur="500"/>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xit" presetSubtype="4" fill="hold" grpId="1" nodeType="clickEffect">
                                  <p:stCondLst>
                                    <p:cond delay="0"/>
                                  </p:stCondLst>
                                  <p:childTnLst>
                                    <p:animEffect transition="out" filter="wipe(down)">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P spid="6" grpId="1" animBg="1"/>
      <p:bldP spid="10" grpId="0" animBg="1"/>
      <p:bldP spid="10" grpId="1" animBg="1"/>
      <p:bldP spid="11" grpId="0" animBg="1"/>
      <p:bldP spid="11" grpId="1" animBg="1"/>
      <p:bldP spid="7" grpId="0" animBg="1"/>
      <p:bldP spid="7" grpId="1" animBg="1"/>
      <p:bldP spid="8" grpId="0" animBg="1"/>
      <p:bldP spid="8" grpId="1"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6251</TotalTime>
  <Words>1778</Words>
  <Application>Microsoft Office PowerPoint</Application>
  <PresentationFormat>On-screen Show (4:3)</PresentationFormat>
  <Paragraphs>162</Paragraphs>
  <Slides>31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Narrow</vt:lpstr>
      <vt:lpstr>Calibri</vt:lpstr>
      <vt:lpstr>Tahoma</vt:lpstr>
      <vt:lpstr>Times New Roman</vt:lpstr>
      <vt:lpstr>Default Design</vt:lpstr>
      <vt:lpstr>Facts for Faithful Followers</vt:lpstr>
      <vt:lpstr>Last Time’s Memory Verse</vt:lpstr>
      <vt:lpstr>Facts for Faithful Followers</vt:lpstr>
      <vt:lpstr>This Week’s Memory Verse</vt:lpstr>
      <vt:lpstr>Health Warning!</vt:lpstr>
      <vt:lpstr>Common Approaches  - a lot depends on one’s understanding of Revelation 20:4-5</vt:lpstr>
      <vt:lpstr>PowerPoint Presentation</vt:lpstr>
      <vt:lpstr>Christ’s Return</vt:lpstr>
      <vt:lpstr>Christ’s Reign</vt:lpstr>
      <vt:lpstr>Judgement Day</vt:lpstr>
      <vt:lpstr>Heaven</vt:lpstr>
      <vt:lpstr>Hell</vt:lpstr>
      <vt:lpstr>over to “Abi …..”</vt:lpstr>
      <vt:lpstr>Charles Stanley</vt:lpstr>
      <vt:lpstr>PowerPoint Presentation</vt:lpstr>
      <vt:lpstr>PowerPoint Presentation</vt:lpstr>
      <vt:lpstr>PowerPoint Presentation</vt:lpstr>
      <vt:lpstr>PowerPoint Presentation</vt:lpstr>
      <vt:lpstr>PowerPoint Presentation</vt:lpstr>
      <vt:lpstr>Question Time !</vt:lpstr>
      <vt:lpstr>Prayer Time !</vt:lpstr>
      <vt:lpstr>Take Home!</vt:lpstr>
      <vt:lpstr>Back to Andrew …..</vt:lpstr>
      <vt:lpstr>This Week’s Memory Verse</vt:lpstr>
      <vt:lpstr> The sands of time are sinking; the dawn of heaven breaks: the summer morn I’ve longed for, the fair, sweet morn awakes. Dark, dark has been the midnight but sunrise is at hand with glory, glory dwelling in Immanuel’s land.</vt:lpstr>
      <vt:lpstr>2 The King in all His beauty without a veil is seen; it were a well-spent journey, though seven deaths lay between. The Lamb and all His ransomed upon Mount Zion stand with glory, glory dwelling in Immanuel’s land.</vt:lpstr>
      <vt:lpstr>3 Christ Jesus is the fountain, the deep, sweet well of love; the streams on earth I’ve tasted, more deep I’ll drink above; there, to an ocean fulness, His mercy will expand  with glory, glory dwelling in Immanuel’s land.</vt:lpstr>
      <vt:lpstr>4 With mercy and with judgment my web of time He wove and every dew of sorrow was glistening with His love. I’ll bless the hand that guided, I’ll bless the heart that planned, when in His glory dwelling  in Immanuel’s land.</vt:lpstr>
      <vt:lpstr>5 The bride eyes not her clothing, but her dear bridegroom’s face; I will not gaze at glory, but on my King of grace; not at the crown He gives me but on His nail-pierced hand: the Lamb is all the glory of Immanuel’s land.</vt:lpstr>
      <vt:lpstr>6 I’ve wrestled on towards heaven through storm and wind and tide; now, like a weary traveller who leans upon His guide, with evening shadows length’ning, while sinks life’s lingering sand, I greet the glory dawning from Immanuel’s land.</vt:lpstr>
      <vt:lpstr>Facts for Faithful Followers</vt:lpstr>
    </vt:vector>
  </TitlesOfParts>
  <Company>Bethany Christian Assembly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rachelb</dc:creator>
  <cp:lastModifiedBy>Andrew Dawson</cp:lastModifiedBy>
  <cp:revision>382</cp:revision>
  <dcterms:created xsi:type="dcterms:W3CDTF">2005-06-14T18:38:24Z</dcterms:created>
  <dcterms:modified xsi:type="dcterms:W3CDTF">2020-05-07T19:22:47Z</dcterms:modified>
</cp:coreProperties>
</file>